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10" r:id="rId3"/>
    <p:sldId id="278" r:id="rId4"/>
    <p:sldId id="259" r:id="rId5"/>
    <p:sldId id="267" r:id="rId6"/>
    <p:sldId id="266" r:id="rId7"/>
    <p:sldId id="290" r:id="rId8"/>
    <p:sldId id="292" r:id="rId9"/>
    <p:sldId id="258" r:id="rId10"/>
    <p:sldId id="285" r:id="rId11"/>
    <p:sldId id="282" r:id="rId12"/>
    <p:sldId id="283" r:id="rId13"/>
    <p:sldId id="322" r:id="rId14"/>
    <p:sldId id="294" r:id="rId15"/>
    <p:sldId id="295" r:id="rId16"/>
    <p:sldId id="307" r:id="rId17"/>
    <p:sldId id="308" r:id="rId18"/>
    <p:sldId id="264" r:id="rId19"/>
    <p:sldId id="293" r:id="rId20"/>
    <p:sldId id="263" r:id="rId21"/>
    <p:sldId id="309" r:id="rId22"/>
    <p:sldId id="298" r:id="rId23"/>
    <p:sldId id="311" r:id="rId24"/>
    <p:sldId id="312" r:id="rId25"/>
    <p:sldId id="297" r:id="rId26"/>
    <p:sldId id="314" r:id="rId27"/>
    <p:sldId id="301" r:id="rId28"/>
    <p:sldId id="315" r:id="rId29"/>
    <p:sldId id="316" r:id="rId30"/>
    <p:sldId id="300" r:id="rId31"/>
    <p:sldId id="319" r:id="rId32"/>
    <p:sldId id="269" r:id="rId33"/>
    <p:sldId id="281" r:id="rId34"/>
    <p:sldId id="323" r:id="rId35"/>
    <p:sldId id="317" r:id="rId36"/>
    <p:sldId id="303" r:id="rId37"/>
    <p:sldId id="320" r:id="rId38"/>
    <p:sldId id="271" r:id="rId39"/>
    <p:sldId id="318" r:id="rId40"/>
    <p:sldId id="321" r:id="rId41"/>
    <p:sldId id="305" r:id="rId42"/>
    <p:sldId id="306" r:id="rId43"/>
    <p:sldId id="324" r:id="rId44"/>
    <p:sldId id="325" r:id="rId45"/>
    <p:sldId id="326" r:id="rId46"/>
    <p:sldId id="262" r:id="rId47"/>
    <p:sldId id="26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080275-ABFC-4D0D-B3ED-49DE947EAAC4}" v="2" dt="2018-11-10T05:46:27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743" autoAdjust="0"/>
  </p:normalViewPr>
  <p:slideViewPr>
    <p:cSldViewPr snapToGrid="0">
      <p:cViewPr>
        <p:scale>
          <a:sx n="56" d="100"/>
          <a:sy n="56" d="100"/>
        </p:scale>
        <p:origin x="10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 Hoge" userId="6ead5a564faf86fc" providerId="LiveId" clId="{91F7D7FE-2652-45C9-A174-612FEEEEC996}"/>
    <pc:docChg chg="modSld">
      <pc:chgData name="BE Hoge" userId="6ead5a564faf86fc" providerId="LiveId" clId="{91F7D7FE-2652-45C9-A174-612FEEEEC996}" dt="2018-11-10T05:47:25.485" v="42" actId="20577"/>
      <pc:docMkLst>
        <pc:docMk/>
      </pc:docMkLst>
      <pc:sldChg chg="modSp">
        <pc:chgData name="BE Hoge" userId="6ead5a564faf86fc" providerId="LiveId" clId="{91F7D7FE-2652-45C9-A174-612FEEEEC996}" dt="2018-11-10T05:47:25.485" v="42" actId="20577"/>
        <pc:sldMkLst>
          <pc:docMk/>
          <pc:sldMk cId="879629548" sldId="324"/>
        </pc:sldMkLst>
        <pc:spChg chg="mod">
          <ac:chgData name="BE Hoge" userId="6ead5a564faf86fc" providerId="LiveId" clId="{91F7D7FE-2652-45C9-A174-612FEEEEC996}" dt="2018-11-10T05:46:46.379" v="27" actId="1035"/>
          <ac:spMkLst>
            <pc:docMk/>
            <pc:sldMk cId="879629548" sldId="324"/>
            <ac:spMk id="2" creationId="{00000000-0000-0000-0000-000000000000}"/>
          </ac:spMkLst>
        </pc:spChg>
        <pc:spChg chg="mod">
          <ac:chgData name="BE Hoge" userId="6ead5a564faf86fc" providerId="LiveId" clId="{91F7D7FE-2652-45C9-A174-612FEEEEC996}" dt="2018-11-10T05:47:25.485" v="42" actId="20577"/>
          <ac:spMkLst>
            <pc:docMk/>
            <pc:sldMk cId="879629548" sldId="324"/>
            <ac:spMk id="3" creationId="{00000000-0000-0000-0000-000000000000}"/>
          </ac:spMkLst>
        </pc:spChg>
        <pc:picChg chg="mod">
          <ac:chgData name="BE Hoge" userId="6ead5a564faf86fc" providerId="LiveId" clId="{91F7D7FE-2652-45C9-A174-612FEEEEC996}" dt="2018-11-10T05:46:39.656" v="22" actId="1076"/>
          <ac:picMkLst>
            <pc:docMk/>
            <pc:sldMk cId="879629548" sldId="324"/>
            <ac:picMk id="4" creationId="{00000000-0000-0000-0000-00000000000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9-21T22:39:45.515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  <inkml:brush xml:id="br1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1 2346</inkml:trace>
  <inkml:trace contextRef="#ctx0" brushRef="#br0" timeOffset="5997.63">1 2346,'1'-6,"0"0,1 1,0-1,0 0,1 0,-1 1,1-1,1 1,-1 0,1 0,0 0,0 1,0-1,0 1,1 0,0 0,0 1,0-1,0 1,1 0,-1 1,1-1,0 1,0 0,56-40,86-81,-134 107,0 1,1 1,0 1,1 0,0 1,1 0,0 2,1 0,1 1,-1 0,1 2,0 0,1 1,0 1,4 1,51-1,94-17,-33-9,-119 25,-1-1,0-1,0 0,-1 0,0-2,-1 0,0-1,-1 0,3-3,-8 5,0-1,0 1,-1-1,0-1,-1 1,0-1,-1 0,0-1,2-8,19-39,-20 48,0 0,1 0,0 1,1-1,0 2,1-1,0 1,0 1,1-1,0 2,0-1,1 1,5-1,44-34,29-10,-62 46,0 2,1 1,-1 1,1 2,-1 0,15 4,33-1,-55-3,0-1,1 0,-1-2,0 0,0-1,0-1,-1-1,1 0,-1-2,11-6,61-79,-76 75,2 2,-1 0,2 2,0 0,1 0,0 2,1 0,17-6,4 1,-21 8,1 1,0 1,0 0,1 2,-1 1,1 0,0 1,-15 4,0-2,0 1,0-1,-1 0,1 0,0-1,-1 0,1 0,-1 0,0-1,0 0,0-1,0 1,0-1,-1 0,1 0,-1-1,0 1,2-5,19-18,0 2,2 0,0 2,2 1,0 2,1 0,17-5,29-1,-69 25,-1 0,1-1,-1 1,0-1,0-1,0 1,0-1,0-1,0 1,-1-1,0 0,0-1,0 0,0 0,-1 0,1 0,-1-1,-1 0,3-3,28-103,-31 103,1 0,0 0,0 1,0-1,1 1,1 0,-1 1,1-1,0 2,1-1,0 1,0 0,1 0,0 1,1 0,0 1,1 0,-1 1,0 0,1 0,0 1,0 1,0 0,-1 0,1 1,0 0,8 2,-12-2,20 1</inkml:trace>
  <inkml:trace contextRef="#ctx0" brushRef="#br1" timeOffset="150842.478">900 470,'0'861,"1"-844,1 0,1 0,1 0,0-1,1 0,1 0,0 0,7 11,24 68,-35-85,1 0,1 0,-1-1,2 1,-1-1,1 0,0 0,1-1,0 1,1-1,0-1,0 1,0-1,3 1,1 0,-1 1,0 0,-1 0,0 1,0 0,-1 0,-1 1,0 0,0 1,-1 0,0 0,-1 0,0 0,2 13,6 35,-13-60,0 0,0 0,0-1,0 1,0 0,0 0,0-1,0 1,1 0,-1 0,0-1,0 1,0 0,0 0,1 0,-1 0,0-1,0 1,1 0,-1 0,0 0,0 0,0 0,1 0,-1-1,0 1,1 0,-1 0,0 0,0 0,1 0,-1 0,0 0,0 0,1 0,-1 0,0 0,0 0,1 1,-1-1,0 0,0 0,1 0,-1 0,0 0,0 0,1 1,-1-1,0 0,0 0,0 0,1 1,-1-1,0 0,0 0,0 0,0 1,0-1,1 0,8-33,-6 22,16-43,19-95,-6 3,-23 115,-2 0,-1-1,-1 1,-2-1,-1-1,-2 1,-2-22,2-83,3 122,0 1,1-1,0 0,1 1,0 0,2 0,-1 1,2-1,0 1,2-1,-1 0,0-1,-1 1,-1-1,0-1,-1 1,0-1,-1 0,1-12,17-143,-17 214,-6 180,0-214,1-1,-1 1,2-1,-1 0,1 0,1 0,-1 0,1 0,1 0,0-1,0 1,0-1,1 0,0 0,0-1,0 1,1-1,0 0,0-1,1 0,0 0,0 0,0-1,0 1,4 0,5 0,-11-4,-1-1,1 1,-1 1,0-1,1 0,-1 1,0 0,0 0,0 0,-1 1,1-1,0 1,-1 0,0 0,0 0,0 1,0-1,0 1,0-1,-1 1,0 0,0 0,0 0,0 0,0 2,2 143,-6-97,0 390,21-521,9-11,-17 59,-2 0,0-1,-2 0,-2 0,1-17,18-96,-6 101,1 1,2 1,2 1,23-31,-38 61,0-1,0 0,-1-1,-1 0,0 0,0 0,-1 0,-1-1,-1 0,0 0,1-11,25-77,-21 79,-1 1,-2-1,0 0,-2 0,0-1,-1 1,-2 0,0-1,-3-15,2 33,74 85,-60-64,-1 1,0 1,-1-1,-1 2,-1 0,0 0,-2 0,0 1,0 0,-2 1,-1-1,0 1,-1 0,-1 0,-2 0,1 1,-4 192,12-179,11-50,47-104,-47 97,-2-1,0-1,-2-1,-1 0,-1-1,-1-1,-1 0,-2-1,-1 0,1-6,31-103,6-40,-44 127,-3 35,0 0,1 0,1 0,1 1,0-1,1 1,0-1,2 1,2-4,1 0,0 4,-2 0,0 0,0 0,-1-1,-1 0,-1-1,1-7,5-33,-9 56,0 0,0 0,0 0,0 0,0 0,1 1,-1-1,0 0,1 1,-1-1,0 1,1-1,-1 1,1 0,-1-1,1 1,-1 0,0 0,1 0,-1 0,1 0,-1 1,1-1,-1 0,1 1,-1-1,0 1,1-1,-1 1,0 0,0-1,1 1,-1 0,0 0,0 0,0 0,0 0,0 0,0 0,0 0,0 1,0-1,-1 0,1 0,-1 1,1-1,-1 1,1-1,-1 0,1 1,-1-1,0 1,0-1,0 1,0-1,13 35,-1 1,-1 1,-3-1,-1 1,-2 1,-1-1,-2 1,-2 0,-3 26,3-57,-2 27,1 0,2 0,2 0,1 0,1-1,3 1,5 16,48 91,-51-127,43 53,-51-66,0-1,0 1,0-1,1 0,-1 1,1-1,-1 0,0-1,1 1,0 0,-1-1,1 1,-1-1,1 0,0 0,-1 0,1 0,-1-1,1 1,-1 0,1-1,0 0,-1 0,0 0,1 0,-1 0,0 0,1-1,-1 1,0-1,1 0,7-7,-1-1,0 0,0-1,-1 0,0-1,-1 1,-1-1,0-1,0 1,-1-1,3-11,3-12,-1 0,-1-1,-3 0,0 0,-3-1,-1-32,-2-140,4 194,1 0,1 1,0 0,1 0,1 1,0 0,1 0,0 1,1 0,0 1,1 0,1 0,3-1,61-78,-52 75,-22 56,-7 281,22-248,-11-52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441D8-284E-43E0-9701-9B0B2F251275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35298-BF09-490C-B80B-0FCEBC228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0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35298-BF09-490C-B80B-0FCEBC2285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9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35298-BF09-490C-B80B-0FCEBC2285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7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35298-BF09-490C-B80B-0FCEBC2285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35298-BF09-490C-B80B-0FCEBC2285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DB67-0DBE-4987-A44D-50860D8C8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9E3C8-4AE3-4F23-AB05-ED6609EEA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35AA7-358D-4F7D-8306-65770FB31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7DD65-DB05-44F2-A88A-6DF3E40F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BF867-BA7D-4C35-87F6-3B7296A9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38F3-5FEF-4881-9C5D-0568A6B9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E2A73-DE31-4944-8B48-DE555E64D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18183-22C9-4B1E-BD45-702E8B61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17801-ABDB-4E4C-983F-2F6FC8196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54DF4-D6DE-4D4F-A016-CB40B7CF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5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1EE6D8-913A-4DC5-9650-9F3DF6592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94DBF0-58A7-432B-961A-07E28159F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5C772-BF80-40A3-AF3A-876BE79B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7B2EB-E0BA-43CB-B771-1AC498A09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24821-996F-4982-8B88-068E92AE4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066800"/>
            <a:ext cx="11176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2057400"/>
            <a:ext cx="54864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2057400"/>
            <a:ext cx="54864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52900"/>
            <a:ext cx="54864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962400" y="6248400"/>
            <a:ext cx="17272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8928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956800" y="6248400"/>
            <a:ext cx="1727200" cy="457200"/>
          </a:xfrm>
        </p:spPr>
        <p:txBody>
          <a:bodyPr/>
          <a:lstStyle>
            <a:lvl1pPr>
              <a:defRPr/>
            </a:lvl1pPr>
          </a:lstStyle>
          <a:p>
            <a:fld id="{BD941CED-50FB-404D-9C3F-CD00A5C2AD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8425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9838-474D-4CF0-A193-9B6D8F6A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F84ED-E5A8-4CA9-ADF4-F92CD1906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64018-5808-4C34-AAD0-AB242C25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CCF25-EE19-4F40-8ED6-34635B7A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DC8EE-47DC-4F94-AF6C-657BA2AB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9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0D16-5755-497F-87F8-3E84B8FA1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E8CD4-A181-4331-A355-93ADB13B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C9E5-2A42-49F8-862E-18EEBF14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D647A-1598-443A-94ED-F49063F2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1A9BA-AFE3-4044-B85A-7EE7FB15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6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7F77-D653-4016-8532-651FA160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ECA19-5E4F-4C21-8B34-5A10CBCAC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2EF15-4D99-4935-A2AB-EBEF86BBE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C4CEB-1020-4917-A49B-F5AA28EA7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647B2-FB0A-4BA2-BD40-EB287BA2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E359A-1979-422A-BE2C-E34603164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7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520D3-5EF6-4F91-97A5-2493EF72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5CB53-EA64-4113-A231-902179C79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5DBF3-B912-4C74-AC9E-C5BB2AF16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11E1F-76A9-4E9E-A1F3-A07949433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6D9E3-43BF-47B5-A259-03B63F587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86980-5C27-408F-99B8-2631469B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1FB536-2C26-4994-8660-6E4D5D49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801F92-0098-4F39-8940-0240917D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2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FACE-5925-4253-8B3B-C6C47131B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444DF-49D2-4891-B0BC-44D017B3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E74B2-C98B-43BE-9FE8-06613BEB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9C476-9B10-4B38-9703-BE200180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8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7AC6F-6B33-4541-AED9-B9219F88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183357-31C5-4385-BEED-CC22197B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3B358-D324-4D8C-BEC3-198EA0008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1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83CC-0432-43E0-B22C-520B512B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5C64C-F9E3-4C46-AAEB-AC1B620EB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44DBB-2DE5-4428-B6F4-7D5BD5C7E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FEE3D-148F-4768-BC39-F5E7BFF51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A29AA-31E8-42CD-A842-AA29FC9DA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C749C-2E54-40CD-9F2C-DF814D05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43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83BB-1FED-43E0-ABC2-7E6C25FA6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5BAB06-13D8-4D83-8259-A02F20675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8BF7C-2D8A-477D-87BC-1987400D9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F6977-0B99-47C0-8FA1-D1442A1D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E22D3-9A48-4A31-8BCF-417D4231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88CDC-C3B1-4642-98CA-DB738E04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4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CA046F-D012-4E01-AD3F-B8BE080C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8892E-FC64-446F-A688-8052E6551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CAF06-0493-4A7C-8130-4A37DCCBB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4F67C-C94F-4BE5-A180-0FC0CD0F2899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1409E-E470-4D98-93D6-1B3E9E37F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F1BE0-31A0-4874-B470-4FA351E79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584B-336C-427A-A555-7FD943EE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1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rl.noaa.gov/gmd/outreach/lesson_plans/images/CG_Figure_16.gi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imss.ssec.wisc.edu/wxfest/Milankovitch/earthorbit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cvs.ca/site/projects/JS_files/HistoricClimateChange/history.htm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crt-climate-explorer.nemac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kcvs.ca/site/projects/JS_files/Stabilization_Wedges/stabilizationWedges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rawdown.org/solutions-summary-by-rank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CYJtr91pZHBHyaqjKXjCdt_-B235Zcbq" TargetMode="External"/><Relationship Id="rId2" Type="http://schemas.openxmlformats.org/officeDocument/2006/relationships/hyperlink" Target="https://ncse.com/teach/sandbo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hyperlink" Target="https://vimeo.com/acespace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ncse.com/signup-ncseteach" TargetMode="External"/><Relationship Id="rId2" Type="http://schemas.openxmlformats.org/officeDocument/2006/relationships/hyperlink" Target="https://www.surveymonkey.com/r/J7T76D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ncse.com/teach" TargetMode="External"/><Relationship Id="rId13" Type="http://schemas.openxmlformats.org/officeDocument/2006/relationships/image" Target="../media/image74.jpg"/><Relationship Id="rId3" Type="http://schemas.openxmlformats.org/officeDocument/2006/relationships/image" Target="../media/image69.png"/><Relationship Id="rId7" Type="http://schemas.openxmlformats.org/officeDocument/2006/relationships/image" Target="../media/image71.jpg"/><Relationship Id="rId12" Type="http://schemas.openxmlformats.org/officeDocument/2006/relationships/hyperlink" Target="https://cleanet.org/" TargetMode="External"/><Relationship Id="rId2" Type="http://schemas.openxmlformats.org/officeDocument/2006/relationships/hyperlink" Target="https://acespace.org/" TargetMode="Externa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imatechangecommunication.org/" TargetMode="External"/><Relationship Id="rId11" Type="http://schemas.openxmlformats.org/officeDocument/2006/relationships/image" Target="../media/image73.jpe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hyperlink" Target="https://oceanservice.noaa.gov/education/planet-stewards/" TargetMode="External"/><Relationship Id="rId4" Type="http://schemas.openxmlformats.org/officeDocument/2006/relationships/hyperlink" Target="https://www.youtube.com/channel/UCi6RkdaEqgRVKi3AzidF4ow" TargetMode="External"/><Relationship Id="rId9" Type="http://schemas.openxmlformats.org/officeDocument/2006/relationships/image" Target="../media/image72.jpg"/><Relationship Id="rId14" Type="http://schemas.openxmlformats.org/officeDocument/2006/relationships/hyperlink" Target="https://priweb.org/index.php/education/teacher-professional-development/teacher-friendly-guide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ncse.com/teach" TargetMode="External"/><Relationship Id="rId2" Type="http://schemas.openxmlformats.org/officeDocument/2006/relationships/hyperlink" Target="mailto:hoge@ncse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597F-F429-4E44-AA44-60721B235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579" y="2993338"/>
            <a:ext cx="11404844" cy="171630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+mn-lt"/>
              </a:rPr>
              <a:t>Turning Misinformation into Educational Opportunities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EE57A-F80C-4144-BE42-770BFE8A7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749292"/>
            <a:ext cx="9144000" cy="156510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Dr. Brad Hoge – Director of Teacher Support</a:t>
            </a:r>
          </a:p>
          <a:p>
            <a:r>
              <a:rPr lang="en-US" dirty="0"/>
              <a:t>National Center for Science Education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D0F2CF-4CB2-45EF-8099-C1482E471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" y="339039"/>
            <a:ext cx="12115800" cy="265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292" y="4749292"/>
            <a:ext cx="1461326" cy="1950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8" y="25659"/>
            <a:ext cx="2523963" cy="3365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694" y="4545016"/>
            <a:ext cx="1771528" cy="1769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64" y="198782"/>
            <a:ext cx="1705389" cy="170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5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21" y="1806925"/>
            <a:ext cx="5767383" cy="3244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8D36C3-376C-489C-ACB6-A6555A829BB0}"/>
              </a:ext>
            </a:extLst>
          </p:cNvPr>
          <p:cNvSpPr txBox="1"/>
          <p:nvPr/>
        </p:nvSpPr>
        <p:spPr>
          <a:xfrm>
            <a:off x="904762" y="1561596"/>
            <a:ext cx="510725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Scientists don’t agree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Models aren’t good science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It’s just a natural process, climate has always changed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Extreme weather happens, it’s not climate change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There’s nothing we can do about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A46E9-2D5B-4684-8D96-8B9272109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787" y="496483"/>
            <a:ext cx="785842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5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Misconception-based learning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06" y="1519238"/>
            <a:ext cx="8925463" cy="502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1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" y="656070"/>
            <a:ext cx="10730345" cy="6035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Fact-myth-fallacy structure</a:t>
            </a:r>
          </a:p>
        </p:txBody>
      </p:sp>
    </p:spTree>
    <p:extLst>
      <p:ext uri="{BB962C8B-B14F-4D97-AF65-F5344CB8AC3E}">
        <p14:creationId xmlns:p14="http://schemas.microsoft.com/office/powerpoint/2010/main" val="1087434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The 5 TMEO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0139"/>
            <a:ext cx="8524461" cy="4566824"/>
          </a:xfrm>
        </p:spPr>
        <p:txBody>
          <a:bodyPr/>
          <a:lstStyle/>
          <a:p>
            <a:r>
              <a:rPr lang="en-US" dirty="0"/>
              <a:t>Lesson #1 – The Scientific Consensus on Climate Change</a:t>
            </a:r>
          </a:p>
          <a:p>
            <a:r>
              <a:rPr lang="en-US" dirty="0"/>
              <a:t>Lesson #2 – Modelling</a:t>
            </a:r>
          </a:p>
          <a:p>
            <a:r>
              <a:rPr lang="en-US" dirty="0"/>
              <a:t>Lesson #3 – Past Climate Change</a:t>
            </a:r>
          </a:p>
          <a:p>
            <a:r>
              <a:rPr lang="en-US" dirty="0"/>
              <a:t>Lesson #4 – Local Impacts</a:t>
            </a:r>
          </a:p>
          <a:p>
            <a:r>
              <a:rPr lang="en-US" dirty="0"/>
              <a:t>Lesson #5 – Solutions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I’m going to walk you through all 5 lessons, and          we’ll do hands-on portions of #s 1, 4, and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059" y="2136912"/>
            <a:ext cx="3574794" cy="429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Lesson 1 – Teaching Consensus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308" y="1225550"/>
            <a:ext cx="3947614" cy="51955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72739" cy="4351338"/>
          </a:xfrm>
        </p:spPr>
        <p:txBody>
          <a:bodyPr>
            <a:normAutofit/>
          </a:bodyPr>
          <a:lstStyle/>
          <a:p>
            <a:r>
              <a:rPr lang="en-US" dirty="0"/>
              <a:t>This lesson is a bit different than the rest</a:t>
            </a:r>
          </a:p>
          <a:p>
            <a:r>
              <a:rPr lang="en-US" dirty="0"/>
              <a:t>This lesson sets the table for the rest of the unit</a:t>
            </a:r>
          </a:p>
          <a:p>
            <a:r>
              <a:rPr lang="en-US" dirty="0"/>
              <a:t>The learning objectives for this lesson focus on skills – particularly inoculation against misinformation</a:t>
            </a:r>
          </a:p>
          <a:p>
            <a:r>
              <a:rPr lang="en-US" dirty="0"/>
              <a:t>Closing the lesson with FLICC provides an opportunity for assessment</a:t>
            </a:r>
          </a:p>
          <a:p>
            <a:r>
              <a:rPr lang="en-US" dirty="0"/>
              <a:t>Let’s walk through the lesson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72365" y="6581001"/>
            <a:ext cx="1753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Cartoon by Sydney Harris</a:t>
            </a:r>
          </a:p>
        </p:txBody>
      </p:sp>
    </p:spTree>
    <p:extLst>
      <p:ext uri="{BB962C8B-B14F-4D97-AF65-F5344CB8AC3E}">
        <p14:creationId xmlns:p14="http://schemas.microsoft.com/office/powerpoint/2010/main" val="66980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Focus on Data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28" y="1246909"/>
            <a:ext cx="6666065" cy="5151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17" y="1246909"/>
            <a:ext cx="6723530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40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sJ065WFvdqvarP96jujVWrqd8TnTECo4v43wGvGU0l1QcRR2o-tVxU1HFrjUUix-OESibZV5bMd-zIrgjKO0SrpU0leyii8KB51ywXmeRHRkAsyNp7_w9U6Wi50Ys_uz1z_SfBQ0iMMdaJ6Zj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04" y="387628"/>
            <a:ext cx="9093084" cy="294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cgzg6syLXJSRPH4G8aNNYSIMgp01zr-wGtp_G1Oml9-yN7AR9ZBNVLTtCH5eSzAkh0VZ-ckUKAB6UgsxurqUO_wQh2d6R5bxeSgG3zkl7Qal1sxmNCL89dAzhL3ZoLzd8kplZ6LYAEZMl-M2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715" y="3597427"/>
            <a:ext cx="8417462" cy="301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84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PQOXkwP94z1NA7hK4u4gkLI2j5RhD7CfvGcuyL2dLelG0j3O8RQjsmVMjB9HTnwr35pH8QdF_xevBjQFxCBqjqitqhigYjNjl5vCHO50bjIf72HD7HRM5OingWPErcN0hMI5LjvyoLGdi8jdH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450" y="1524001"/>
            <a:ext cx="3154156" cy="33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71101" y="5104693"/>
            <a:ext cx="4220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155CC"/>
                </a:solidFill>
                <a:hlinkClick r:id="rId3"/>
              </a:rPr>
              <a:t>https://www.esrl.noaa.gov/gmd/outreach/</a:t>
            </a:r>
          </a:p>
          <a:p>
            <a:r>
              <a:rPr lang="en-US" u="sng" dirty="0" err="1">
                <a:solidFill>
                  <a:srgbClr val="1155CC"/>
                </a:solidFill>
                <a:hlinkClick r:id="rId3"/>
              </a:rPr>
              <a:t>lesson_plans</a:t>
            </a:r>
            <a:r>
              <a:rPr lang="en-US" u="sng" dirty="0">
                <a:solidFill>
                  <a:srgbClr val="1155CC"/>
                </a:solidFill>
                <a:hlinkClick r:id="rId3"/>
              </a:rPr>
              <a:t>/images/CG_Figure_16.gif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4251" y="1506670"/>
            <a:ext cx="774613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</a:rPr>
              <a:t>Possible questions to ask your students:</a:t>
            </a:r>
            <a:endParaRPr lang="en-US" sz="2800" dirty="0"/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How can the sun impact Earth’s average global temperature? </a:t>
            </a:r>
          </a:p>
          <a:p>
            <a:pPr algn="just" fontAlgn="base"/>
            <a:endParaRPr lang="en-US" dirty="0">
              <a:solidFill>
                <a:srgbClr val="000000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How can Greenhouse Gases impact Earth’s average global temperature? </a:t>
            </a:r>
          </a:p>
          <a:p>
            <a:pPr algn="just" fontAlgn="base"/>
            <a:endParaRPr lang="en-US" dirty="0">
              <a:solidFill>
                <a:srgbClr val="000000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Why is the troposphere warmer than the stratosphere?</a:t>
            </a:r>
          </a:p>
          <a:p>
            <a:pPr algn="just" fontAlgn="base"/>
            <a:endParaRPr lang="en-US" dirty="0">
              <a:solidFill>
                <a:srgbClr val="000000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Why does each layer cool at night?</a:t>
            </a:r>
          </a:p>
          <a:p>
            <a:pPr algn="just" fontAlgn="base"/>
            <a:endParaRPr lang="en-US" dirty="0">
              <a:solidFill>
                <a:srgbClr val="000000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Why are summer days and nights warmer than winter days and nights? 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Do you think the stratosphere has seasonal variations too?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What happens where the troposphere and stratosphere meet? 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Why are the layers so distinct?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4831F-B682-4518-A1FA-720B0A7F8148}"/>
              </a:ext>
            </a:extLst>
          </p:cNvPr>
          <p:cNvSpPr txBox="1"/>
          <p:nvPr/>
        </p:nvSpPr>
        <p:spPr>
          <a:xfrm>
            <a:off x="3361116" y="423747"/>
            <a:ext cx="54697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Be a Guide on the Side</a:t>
            </a:r>
          </a:p>
        </p:txBody>
      </p:sp>
    </p:spTree>
    <p:extLst>
      <p:ext uri="{BB962C8B-B14F-4D97-AF65-F5344CB8AC3E}">
        <p14:creationId xmlns:p14="http://schemas.microsoft.com/office/powerpoint/2010/main" val="1756944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042865-4B49-4FB7-A6A6-AA3D69DBC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38" y="0"/>
            <a:ext cx="9340724" cy="660120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77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Assess Using FLICC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6"/>
            <a:ext cx="1011383" cy="585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FACT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93264" y="1754595"/>
            <a:ext cx="8659092" cy="1769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Based on independent lines of evidence, a scientific consensus has formed that humans are causing global warming.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199" y="3214859"/>
            <a:ext cx="1614056" cy="58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MYTH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93264" y="3206473"/>
            <a:ext cx="4726876" cy="1814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31,000 dissenting scientists prove there’s no scientific consensus agreement on human-caused global warming.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93264" y="5048397"/>
            <a:ext cx="8659092" cy="1312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Fake experts</a:t>
            </a:r>
            <a:r>
              <a:rPr lang="en-US" b="1" dirty="0"/>
              <a:t>:</a:t>
            </a:r>
            <a:r>
              <a:rPr lang="en-US" dirty="0"/>
              <a:t> people who convey the impression of expertise but with no relevant expertise are often used to cast doubt on expert consensus.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5049983"/>
            <a:ext cx="1614056" cy="62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FALLACY</a:t>
            </a:r>
            <a:endParaRPr lang="en-US" dirty="0"/>
          </a:p>
        </p:txBody>
      </p:sp>
      <p:pic>
        <p:nvPicPr>
          <p:cNvPr id="3074" name="Picture 2" descr="https://lh3.googleusercontent.com/zw61TSFcyK7Z_TcYYImavQm3YeH9osVj04WKIAjhCt24tSeGw8iLHGV5q3gKEM-gj9AEJXRHMCAJnpGIBU2NLrcfxYLb3HNscU0JSncKGlQU8XXB1zDU6-G9CiE4ur8b-Hi6wubN16EcDp470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262" y="2710439"/>
            <a:ext cx="3835538" cy="231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92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9235A9-ED20-49FB-A85B-C987E8AEE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00" y="814039"/>
            <a:ext cx="11567799" cy="52299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9313" y="5905461"/>
            <a:ext cx="1874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Cartoon from lolsnaps.com</a:t>
            </a:r>
          </a:p>
        </p:txBody>
      </p:sp>
    </p:spTree>
    <p:extLst>
      <p:ext uri="{BB962C8B-B14F-4D97-AF65-F5344CB8AC3E}">
        <p14:creationId xmlns:p14="http://schemas.microsoft.com/office/powerpoint/2010/main" val="213099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mjwrIr7-XhImyJOhgZMwPNHV679-ZqOQuHr5NKEbjOqhMd2qmczomnJzk8m4r_5syeXNlsgxhI32i0CywvWkzyCMQZwKE4_2t_gFtMTYSYUkkttW-3xX8C-FWIkr7y7RITxhczdX">
            <a:extLst>
              <a:ext uri="{FF2B5EF4-FFF2-40B4-BE49-F238E27FC236}">
                <a16:creationId xmlns:a16="http://schemas.microsoft.com/office/drawing/2014/main" id="{7716F28D-181A-4FCA-982E-589E80E12A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4" y="1989447"/>
            <a:ext cx="5776771" cy="324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6W5Mwe5VN-PXbVGD_c4R0JoqfZUufgSWVRFfyp9YuGyO15IHqxy9XhmOzrUZUKUaWxKwwUDIGhd7Al5rBQHx-LxznVBiHCzf5uYrhRnJJRCT70VHnmvbMu-4wttZSEgakpf0OCLm">
            <a:extLst>
              <a:ext uri="{FF2B5EF4-FFF2-40B4-BE49-F238E27FC236}">
                <a16:creationId xmlns:a16="http://schemas.microsoft.com/office/drawing/2014/main" id="{DD015C3E-902F-40A7-AE48-FD4A5003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252" y="1989447"/>
            <a:ext cx="5056766" cy="33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024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Alternative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23546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Other data sets such as the global temperature curve can be used for younger students</a:t>
            </a:r>
          </a:p>
          <a:p>
            <a:r>
              <a:rPr lang="en-US" dirty="0"/>
              <a:t>More advanced students can dig deeper into the actual data and generate the curves themselves</a:t>
            </a:r>
          </a:p>
          <a:p>
            <a:r>
              <a:rPr lang="en-US" dirty="0"/>
              <a:t>It may not be possible to save the misconception till the end for advanced classes, so flip it or use </a:t>
            </a:r>
            <a:r>
              <a:rPr lang="en-US" dirty="0">
                <a:solidFill>
                  <a:srgbClr val="00B050"/>
                </a:solidFill>
              </a:rPr>
              <a:t>TBL</a:t>
            </a:r>
          </a:p>
          <a:p>
            <a:r>
              <a:rPr lang="en-US" dirty="0"/>
              <a:t>The lesson can also be extended over 2-3 class periods to spend more time with each activity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https://lh6.googleusercontent.com/-yPPN1ArIscI52DY8VKZWgLPEb3tIpKoyFqMJLiOXb_azL9bIZWP5xPQEQv87_Wb7oy7TUI_EuAVvB-ZOMMfDZsNtxZMrBM4FSvjrCykPv2eVnXoiLYaeXNQ8K8YFSU7vkybRZ1vc8JnOqLyI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271" y="1477756"/>
            <a:ext cx="35052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4.googleusercontent.com/baST8MPOvgmK5mqcbFNTcWTSABVshslOjzXkiz_udp8ADjMDcEMDNZPAgPCYyGFOharZcej9__OgPp3k9zRezDjIQhQ57l-dAqxmVlt8dHuZZ9ZMCF-8xjhksat7qfBxitTa6lJnsN7H-Q_HK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46" y="4360655"/>
            <a:ext cx="42862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51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Lesson 2 - Modelling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10454" cy="4351338"/>
          </a:xfrm>
        </p:spPr>
        <p:txBody>
          <a:bodyPr>
            <a:normAutofit/>
          </a:bodyPr>
          <a:lstStyle/>
          <a:p>
            <a:r>
              <a:rPr lang="en-US" sz="3600" dirty="0"/>
              <a:t>Two approaches</a:t>
            </a:r>
          </a:p>
          <a:p>
            <a:endParaRPr lang="en-US" dirty="0"/>
          </a:p>
          <a:p>
            <a:pPr lvl="1"/>
            <a:r>
              <a:rPr lang="en-US" sz="2800" dirty="0"/>
              <a:t>Predict a trend and build a model to help from the demands of the prediction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Identify components of the climate system and arrange them into a </a:t>
            </a:r>
          </a:p>
          <a:p>
            <a:pPr marL="457200" lvl="1" indent="0">
              <a:buNone/>
            </a:pPr>
            <a:r>
              <a:rPr lang="en-US" sz="2800" dirty="0"/>
              <a:t>   2-dimensional model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6" name="Picture 2" descr="https://lh4.googleusercontent.com/x050cFlz0OaLOcyqFScTQTiIUuJlWGPryJ1bYDhXLPaBLV0iKLESJHNZxYUR1ZbDuNaiAGawHkv9RhEg7PnDCQzZ4Ku8SDnVtQusj7TH650Cfd-4BtdyKiSe2yobCmXr0QAuK4J2">
            <a:extLst>
              <a:ext uri="{FF2B5EF4-FFF2-40B4-BE49-F238E27FC236}">
                <a16:creationId xmlns:a16="http://schemas.microsoft.com/office/drawing/2014/main" id="{DB919E16-DE17-49FE-8094-29E45F7D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72" y="337996"/>
            <a:ext cx="4449487" cy="299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255F2-67F0-4ECA-A833-280BFCAB4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2" y="3297143"/>
            <a:ext cx="4449487" cy="33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74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C050-72E3-4513-8CC1-2C9106D9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Predicting the Future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266EB5-D727-438E-8476-7C034DF464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47" y="2397202"/>
            <a:ext cx="6534905" cy="40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3B2BB4-FF99-4F78-80DE-E97DC7F72F66}"/>
              </a:ext>
            </a:extLst>
          </p:cNvPr>
          <p:cNvSpPr txBox="1"/>
          <p:nvPr/>
        </p:nvSpPr>
        <p:spPr>
          <a:xfrm>
            <a:off x="1215483" y="1690688"/>
            <a:ext cx="911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Predict the trend shown to the year 2017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0A219E9-058A-4665-9795-8FC3FF47EBB8}"/>
                  </a:ext>
                </a:extLst>
              </p14:cNvPr>
              <p14:cNvContentPartPr/>
              <p14:nvPr/>
            </p14:nvContentPartPr>
            <p14:xfrm>
              <a:off x="7950328" y="2930830"/>
              <a:ext cx="1235862" cy="84485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0A219E9-058A-4665-9795-8FC3FF47EB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7689" y="2921831"/>
                <a:ext cx="1339900" cy="9164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2822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E590779-FB1E-4E69-B95E-111B8FCA8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10" y="1599228"/>
            <a:ext cx="8093680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CBBA4D-A987-4D90-923D-05F9A724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Compare to Actual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BC9619-9E16-4FB8-BB87-E2A055C31EB1}"/>
              </a:ext>
            </a:extLst>
          </p:cNvPr>
          <p:cNvSpPr txBox="1"/>
          <p:nvPr/>
        </p:nvSpPr>
        <p:spPr>
          <a:xfrm>
            <a:off x="735980" y="1599228"/>
            <a:ext cx="72314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accurate was your prediction?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Now predict the trend to the year 2030, 2050, and 2100. </a:t>
            </a:r>
          </a:p>
        </p:txBody>
      </p:sp>
    </p:spTree>
    <p:extLst>
      <p:ext uri="{BB962C8B-B14F-4D97-AF65-F5344CB8AC3E}">
        <p14:creationId xmlns:p14="http://schemas.microsoft.com/office/powerpoint/2010/main" val="986667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Lesson 2: Climate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6"/>
            <a:ext cx="1011383" cy="585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FACT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94708" y="1825624"/>
            <a:ext cx="8659092" cy="2455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Climate models have made many successful predictions of long-term warming and specific climate patterns. While there are parts of climate that are challenging to simulate, such as short-term predictions, models are continually being improved to introduce more detailed physical processes.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4405749"/>
            <a:ext cx="1614056" cy="58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MYTH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94708" y="4405748"/>
            <a:ext cx="8659092" cy="997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Model predictions have failed in the past, therefore models can’t be trusted.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94708" y="5403276"/>
            <a:ext cx="8659092" cy="1312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Impossible Expectations</a:t>
            </a:r>
            <a:r>
              <a:rPr lang="en-US" b="1" dirty="0"/>
              <a:t>:</a:t>
            </a:r>
            <a:r>
              <a:rPr lang="en-US" dirty="0"/>
              <a:t> No model is perfect but they are useful tools that can reproduce the past and provide insights into the future.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5403275"/>
            <a:ext cx="1614056" cy="62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FALLACY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47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54CED9-C358-42D2-AACB-D6F7B8595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260" y="1718216"/>
            <a:ext cx="7758460" cy="3421568"/>
          </a:xfrm>
          <a:prstGeom prst="rect">
            <a:avLst/>
          </a:prstGeom>
        </p:spPr>
      </p:pic>
      <p:pic>
        <p:nvPicPr>
          <p:cNvPr id="4098" name="Picture 2" descr="https://lh5.googleusercontent.com/27bUQ_tkYsGyfF7H8qoLB2r0HcnZChgbIta0HqVCX9-jqaAHRVHQvPDX1OahPAh-cNVJnn3m1cp1u-5eONJZm15_E3m_a2ZhFDj1eSfQGijUn8ULQ5V2TM3x00lufhc58IN-jkEn">
            <a:extLst>
              <a:ext uri="{FF2B5EF4-FFF2-40B4-BE49-F238E27FC236}">
                <a16:creationId xmlns:a16="http://schemas.microsoft.com/office/drawing/2014/main" id="{939B8EDF-DF48-4773-B632-CE071EDD5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37" y="1718216"/>
            <a:ext cx="6624040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626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Lesson 3 – Past and Present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21680" cy="4351338"/>
          </a:xfrm>
        </p:spPr>
        <p:txBody>
          <a:bodyPr>
            <a:normAutofit/>
          </a:bodyPr>
          <a:lstStyle/>
          <a:p>
            <a:r>
              <a:rPr lang="en-US" dirty="0"/>
              <a:t>Putting anthropocentric climate change in perspective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Milankovitch</a:t>
            </a:r>
            <a:r>
              <a:rPr lang="en-US" dirty="0"/>
              <a:t> cycles and ice core records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Comparing past climate change to current climate change</a:t>
            </a:r>
          </a:p>
          <a:p>
            <a:endParaRPr lang="en-US" dirty="0"/>
          </a:p>
        </p:txBody>
      </p:sp>
      <p:pic>
        <p:nvPicPr>
          <p:cNvPr id="1026" name="Picture 2" descr="https://lh4.googleusercontent.com/_4HlbpW3F-TkRhrqHkCSgrovxhfZdELPM40H9o5X94Vgwl4fTXbh_f6adGJAnl0-dembW7AoPO_uwFIpRaNs4oe02Qu25drPuXJhC_EBGde-WRtkKNwUG_EJKKs6t9Q0iDjbyT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07" y="4095749"/>
            <a:ext cx="54673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27" y="1440974"/>
            <a:ext cx="367071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16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880" y="1027906"/>
            <a:ext cx="4882020" cy="4249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040" y="1002415"/>
            <a:ext cx="9105227" cy="5550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5684293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https://cimss.ssec.wisc.edu/wxfest/Milankovitch/earthorbit.html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7294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040" y="0"/>
            <a:ext cx="1844040" cy="68261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622" y="5576054"/>
            <a:ext cx="83775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http://www.kcvs.ca/site/projects/JS_files/HistoricClimateChange/</a:t>
            </a:r>
          </a:p>
          <a:p>
            <a:pPr algn="ctr"/>
            <a:r>
              <a:rPr lang="en-US" sz="2400" dirty="0">
                <a:hlinkClick r:id="rId3"/>
              </a:rPr>
              <a:t>history.html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398" y="1110806"/>
            <a:ext cx="6275826" cy="40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91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39" y="534785"/>
            <a:ext cx="10347032" cy="762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Why is there so much controversy about climate change?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5141" y="1733203"/>
            <a:ext cx="10996352" cy="47902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Merchants of Doubt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Peddlers of Propaganda</a:t>
            </a:r>
          </a:p>
          <a:p>
            <a:endParaRPr lang="en-US" dirty="0"/>
          </a:p>
          <a:p>
            <a:r>
              <a:rPr lang="en-US" dirty="0"/>
              <a:t>Sowers if Discord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“Laypeople frequently assume that in a political dispute the truth must lie somewhere in the middle, and they are often right. In a scientific dispute, though, such an assumption is usually wrong</a:t>
            </a:r>
            <a:r>
              <a:rPr lang="en-US" sz="2400" dirty="0"/>
              <a:t>.”</a:t>
            </a:r>
          </a:p>
          <a:p>
            <a:pPr marL="0" indent="0">
              <a:buNone/>
            </a:pPr>
            <a:r>
              <a:rPr lang="en-US" sz="2400" dirty="0"/>
              <a:t>	- Paul Ehrlich (Speaking about climate change)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48A6A6-3707-4CC1-B89A-16BF92C1F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05" y="1527421"/>
            <a:ext cx="2193533" cy="293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E28B65-9F15-4769-9D69-E2593F22A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788" y="1701657"/>
            <a:ext cx="2092549" cy="27621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44EC7-714C-4465-AEA6-1CDE1D6D6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15" y="1701656"/>
            <a:ext cx="172402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00698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Lesson 3: Past climate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6"/>
            <a:ext cx="1011383" cy="585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FACT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94708" y="1825624"/>
            <a:ext cx="8659092" cy="1000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Modern climate change is abrupt and driven by human activity, distinguishing it from past climate change.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3304311"/>
            <a:ext cx="1614056" cy="58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MYTH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94708" y="3304310"/>
            <a:ext cx="8659092" cy="997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Natural climate change in the past implies current climate change is also natural.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94708" y="4759039"/>
            <a:ext cx="8659092" cy="1312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Jumping to conclusions</a:t>
            </a:r>
            <a:r>
              <a:rPr lang="en-US" b="1" dirty="0"/>
              <a:t>:</a:t>
            </a:r>
            <a:r>
              <a:rPr lang="en-US" dirty="0"/>
              <a:t> Just because climate change was caused by natural causes in the past doesn’t necessarily mean it’s naturally caused now.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4759038"/>
            <a:ext cx="1614056" cy="62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FALLACY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50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Alternative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9808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Younger age groups can engage with more hands-on data such as tree rings.</a:t>
            </a:r>
          </a:p>
          <a:p>
            <a:endParaRPr lang="en-US" dirty="0"/>
          </a:p>
          <a:p>
            <a:r>
              <a:rPr lang="en-US" dirty="0"/>
              <a:t>More advanced groups can use different data sets such as sediment cores.</a:t>
            </a:r>
          </a:p>
          <a:p>
            <a:endParaRPr lang="en-US" dirty="0"/>
          </a:p>
          <a:p>
            <a:r>
              <a:rPr lang="en-US" dirty="0"/>
              <a:t>It may also be helpful to look at different time frames to put the comparison into perspective:</a:t>
            </a:r>
          </a:p>
          <a:p>
            <a:pPr lvl="1"/>
            <a:r>
              <a:rPr lang="en-US" sz="2800" dirty="0"/>
              <a:t>Biological Time / Ecological Time / Geologic Time</a:t>
            </a:r>
          </a:p>
          <a:p>
            <a:pPr lvl="2"/>
            <a:r>
              <a:rPr lang="en-US" sz="2800" dirty="0"/>
              <a:t>Mass Extinction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9" y="4511040"/>
            <a:ext cx="3131163" cy="218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382238"/>
            <a:ext cx="3056572" cy="2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45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Lesson 4 – Extreme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245388" cy="4758055"/>
          </a:xfrm>
        </p:spPr>
        <p:txBody>
          <a:bodyPr>
            <a:normAutofit/>
          </a:bodyPr>
          <a:lstStyle/>
          <a:p>
            <a:r>
              <a:rPr lang="en-US" dirty="0"/>
              <a:t>What is the connection between extreme weather and climate?</a:t>
            </a:r>
          </a:p>
          <a:p>
            <a:endParaRPr lang="en-US" dirty="0"/>
          </a:p>
          <a:p>
            <a:r>
              <a:rPr lang="en-US" dirty="0"/>
              <a:t>What are extreme weather events/conditions in your area?</a:t>
            </a:r>
          </a:p>
          <a:p>
            <a:endParaRPr lang="en-US" dirty="0"/>
          </a:p>
          <a:p>
            <a:r>
              <a:rPr lang="en-US" dirty="0"/>
              <a:t>How can you turn this into a lesson for your class?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36" y="1308770"/>
            <a:ext cx="3608593" cy="2716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89" y="4204651"/>
            <a:ext cx="3596640" cy="2697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88" y="2943542"/>
            <a:ext cx="4019377" cy="243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23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Science of Extreme Weather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4181012" cy="40303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40" y="3900922"/>
            <a:ext cx="5944028" cy="2957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30" y="701040"/>
            <a:ext cx="347147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80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490D-26BF-4E2A-902C-0DDCF4B3D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Steroids, Baseball, and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FD89-8B02-4E66-A966-1587E2B9D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92091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Red &amp; blue die for each student</a:t>
            </a:r>
          </a:p>
          <a:p>
            <a:endParaRPr lang="en-US" dirty="0"/>
          </a:p>
          <a:p>
            <a:pPr lvl="1"/>
            <a:r>
              <a:rPr lang="en-US" dirty="0"/>
              <a:t>Blue numbered as 1-2-3-4-5-6</a:t>
            </a:r>
          </a:p>
          <a:p>
            <a:pPr lvl="1"/>
            <a:r>
              <a:rPr lang="en-US" dirty="0"/>
              <a:t>Red numbered as 2-3-4-5-6-6 </a:t>
            </a:r>
          </a:p>
          <a:p>
            <a:pPr marL="457200" lvl="1" indent="0">
              <a:buNone/>
            </a:pPr>
            <a:r>
              <a:rPr lang="en-US" dirty="0"/>
              <a:t>           (Or have 1 represent 6 on red dice)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Blue represents “normal” conditions prior to human impacts</a:t>
            </a:r>
          </a:p>
          <a:p>
            <a:pPr lvl="1"/>
            <a:r>
              <a:rPr lang="en-US" dirty="0"/>
              <a:t>Red represents impact of climate change</a:t>
            </a:r>
          </a:p>
          <a:p>
            <a:pPr lvl="1"/>
            <a:endParaRPr lang="en-US" dirty="0"/>
          </a:p>
          <a:p>
            <a:r>
              <a:rPr lang="en-US" dirty="0"/>
              <a:t>Roll the dice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8FE61A-FAE1-42A4-8226-3E56FD04D54E}"/>
              </a:ext>
            </a:extLst>
          </p:cNvPr>
          <p:cNvSpPr txBox="1"/>
          <p:nvPr/>
        </p:nvSpPr>
        <p:spPr>
          <a:xfrm>
            <a:off x="6903639" y="1825625"/>
            <a:ext cx="25875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</a:rPr>
              <a:t>Blue Dice</a:t>
            </a:r>
          </a:p>
          <a:p>
            <a:endParaRPr 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</a:rPr>
              <a:t>1 - EXTREME cold</a:t>
            </a:r>
          </a:p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2 - cold</a:t>
            </a:r>
          </a:p>
          <a:p>
            <a:r>
              <a:rPr lang="en-US" dirty="0">
                <a:solidFill>
                  <a:srgbClr val="6AA84F"/>
                </a:solidFill>
                <a:latin typeface="Arial" panose="020B0604020202020204" pitchFamily="34" charset="0"/>
              </a:rPr>
              <a:t>3 – seasonally “normal”</a:t>
            </a:r>
          </a:p>
          <a:p>
            <a:r>
              <a:rPr lang="en-US" dirty="0">
                <a:solidFill>
                  <a:srgbClr val="6AA84F"/>
                </a:solidFill>
                <a:latin typeface="Arial" panose="020B0604020202020204" pitchFamily="34" charset="0"/>
              </a:rPr>
              <a:t>4 – seasonally “normal”</a:t>
            </a:r>
          </a:p>
          <a:p>
            <a:r>
              <a:rPr lang="en-US" dirty="0">
                <a:solidFill>
                  <a:srgbClr val="FF00FF"/>
                </a:solidFill>
                <a:latin typeface="Arial" panose="020B0604020202020204" pitchFamily="34" charset="0"/>
              </a:rPr>
              <a:t>5 - hot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6 - EXTREME hot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4D628-7923-46AA-B825-857FE21BBB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13" y="4268886"/>
            <a:ext cx="3107703" cy="2330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42176" y="1825625"/>
            <a:ext cx="25875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Red Dice</a:t>
            </a:r>
          </a:p>
          <a:p>
            <a:endParaRPr 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</a:rPr>
              <a:t>2 - EXTREME cold</a:t>
            </a:r>
          </a:p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3 - cold</a:t>
            </a:r>
          </a:p>
          <a:p>
            <a:r>
              <a:rPr lang="en-US" dirty="0">
                <a:solidFill>
                  <a:srgbClr val="6AA84F"/>
                </a:solidFill>
                <a:latin typeface="Arial" panose="020B0604020202020204" pitchFamily="34" charset="0"/>
              </a:rPr>
              <a:t>4 – seasonally “normal”</a:t>
            </a:r>
          </a:p>
          <a:p>
            <a:r>
              <a:rPr lang="en-US" dirty="0">
                <a:solidFill>
                  <a:srgbClr val="FF00FF"/>
                </a:solidFill>
                <a:latin typeface="Arial" panose="020B0604020202020204" pitchFamily="34" charset="0"/>
              </a:rPr>
              <a:t>5 - hot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6 - EXTREME hot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6 - EXTREME hot</a:t>
            </a:r>
          </a:p>
        </p:txBody>
      </p:sp>
    </p:spTree>
    <p:extLst>
      <p:ext uri="{BB962C8B-B14F-4D97-AF65-F5344CB8AC3E}">
        <p14:creationId xmlns:p14="http://schemas.microsoft.com/office/powerpoint/2010/main" val="1138241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4240" y="2887980"/>
            <a:ext cx="5221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2"/>
              </a:rPr>
              <a:t>https://crt-climate-explorer.nemac.org</a:t>
            </a:r>
            <a:endParaRPr lang="en-US" dirty="0"/>
          </a:p>
        </p:txBody>
      </p:sp>
      <p:sp>
        <p:nvSpPr>
          <p:cNvPr id="6" name="AutoShape 4" descr="Image result for climate resilience toolk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0" y="365760"/>
            <a:ext cx="5044440" cy="252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868047"/>
            <a:ext cx="8454082" cy="28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74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Lesson 4: Extreme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6"/>
            <a:ext cx="1011383" cy="585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FACT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94708" y="1825624"/>
            <a:ext cx="8659092" cy="1312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Risk from extreme weather is increasing, albeit some forms of extreme weather are more confidently linked to global warming than others.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3595256"/>
            <a:ext cx="1614056" cy="58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MYTH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94708" y="3595255"/>
            <a:ext cx="8659092" cy="997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Extreme weather always happens, so warming isn’t making extreme weather worse.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94708" y="5049984"/>
            <a:ext cx="8659092" cy="1312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Jumping to conclusions: </a:t>
            </a:r>
            <a:r>
              <a:rPr lang="en-US" dirty="0"/>
              <a:t>Just because extreme weather happened in the past doesn’t mean climate change isn’t having an influence now.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5049983"/>
            <a:ext cx="1614056" cy="62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FALLACY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81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Examples from NCSE Teacher Ambassadors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David Amidon – Lake effect snow in upstate New York</a:t>
            </a:r>
          </a:p>
          <a:p>
            <a:endParaRPr lang="en-US" dirty="0"/>
          </a:p>
          <a:p>
            <a:r>
              <a:rPr lang="en-US" dirty="0"/>
              <a:t>Bonnie </a:t>
            </a:r>
            <a:r>
              <a:rPr lang="en-US" dirty="0" err="1"/>
              <a:t>Bourgeous</a:t>
            </a:r>
            <a:r>
              <a:rPr lang="en-US" dirty="0"/>
              <a:t> – Snow melt and drought in Salt Lake City, UT</a:t>
            </a:r>
          </a:p>
          <a:p>
            <a:endParaRPr lang="en-US" dirty="0"/>
          </a:p>
          <a:p>
            <a:r>
              <a:rPr lang="en-US" dirty="0"/>
              <a:t>Nina Corley – Flooding on Galveston Island, TX</a:t>
            </a:r>
          </a:p>
          <a:p>
            <a:endParaRPr lang="en-US" dirty="0"/>
          </a:p>
          <a:p>
            <a:r>
              <a:rPr lang="en-US" dirty="0"/>
              <a:t>Kim </a:t>
            </a:r>
            <a:r>
              <a:rPr lang="en-US" dirty="0" err="1"/>
              <a:t>Parfitt</a:t>
            </a:r>
            <a:r>
              <a:rPr lang="en-US" dirty="0"/>
              <a:t> – Wildfires in Wyoming</a:t>
            </a:r>
          </a:p>
          <a:p>
            <a:endParaRPr lang="en-US" dirty="0"/>
          </a:p>
          <a:p>
            <a:r>
              <a:rPr lang="en-US" dirty="0"/>
              <a:t>Erin Stutzman – Snow melt, wildfires and insect infestation in Idaho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80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Lesson 5 –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6579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can make a difference</a:t>
            </a:r>
          </a:p>
          <a:p>
            <a:pPr lvl="1"/>
            <a:r>
              <a:rPr lang="en-US" dirty="0"/>
              <a:t>At the individual level</a:t>
            </a:r>
          </a:p>
          <a:p>
            <a:pPr lvl="1"/>
            <a:r>
              <a:rPr lang="en-US" dirty="0"/>
              <a:t>At the community level</a:t>
            </a:r>
          </a:p>
          <a:p>
            <a:pPr lvl="1"/>
            <a:r>
              <a:rPr lang="en-US" dirty="0"/>
              <a:t>At the global level</a:t>
            </a:r>
          </a:p>
          <a:p>
            <a:endParaRPr lang="en-US" dirty="0"/>
          </a:p>
          <a:p>
            <a:r>
              <a:rPr lang="en-US" dirty="0"/>
              <a:t>What is the wedge stabilization strategy game?</a:t>
            </a:r>
          </a:p>
          <a:p>
            <a:endParaRPr lang="en-US" dirty="0"/>
          </a:p>
          <a:p>
            <a:r>
              <a:rPr lang="en-US" dirty="0"/>
              <a:t>What are the unique opportunities in your area?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9" y="1825625"/>
            <a:ext cx="5360073" cy="4046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76452" y="6038463"/>
            <a:ext cx="1708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Cartoon by Alex Gregory</a:t>
            </a:r>
          </a:p>
        </p:txBody>
      </p:sp>
    </p:spTree>
    <p:extLst>
      <p:ext uri="{BB962C8B-B14F-4D97-AF65-F5344CB8AC3E}">
        <p14:creationId xmlns:p14="http://schemas.microsoft.com/office/powerpoint/2010/main" val="594647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7" y="822960"/>
            <a:ext cx="5596928" cy="5501640"/>
          </a:xfrm>
          <a:prstGeom prst="rect">
            <a:avLst/>
          </a:prstGeom>
        </p:spPr>
      </p:pic>
      <p:pic>
        <p:nvPicPr>
          <p:cNvPr id="3074" name="Picture 2" descr="https://lh5.googleusercontent.com/AwKxucyKYBL4Y14N9GWwjpfzEo1us35pY_4H36RVu_NwIJK1zEA2jIcmuqaCAiUJy4YzWwjeQoNc-_Y49o4FGImeQV_Gx0zCMPFDoji3i_5OgYXSQ9Onp5X7IHwf_2lCJz18uE4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15" y="822960"/>
            <a:ext cx="60388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2600" y="494898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hlinkClick r:id="rId4"/>
              </a:rPr>
              <a:t>http://kcvs.ca/site/projects/JS_files/Stabilization_Wedges/stabilizationWedges.html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6892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Turning Misinformation into Educational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5651"/>
            <a:ext cx="6644304" cy="48523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Why data-driven and place-based PBL works so well for teaching about climate change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TMEO resources</a:t>
            </a:r>
          </a:p>
          <a:p>
            <a:pPr lvl="1"/>
            <a:r>
              <a:rPr lang="en-US" dirty="0" err="1"/>
              <a:t>NCSEteach</a:t>
            </a:r>
            <a:endParaRPr lang="en-US" dirty="0"/>
          </a:p>
          <a:p>
            <a:pPr lvl="1"/>
            <a:r>
              <a:rPr lang="en-US" dirty="0"/>
              <a:t>NOAA CLEAN Lesson Database</a:t>
            </a:r>
          </a:p>
          <a:p>
            <a:pPr lvl="1"/>
            <a:r>
              <a:rPr lang="en-US" dirty="0"/>
              <a:t>NOAA Planet Stewards</a:t>
            </a:r>
          </a:p>
          <a:p>
            <a:pPr lvl="1"/>
            <a:r>
              <a:rPr lang="en-US" dirty="0"/>
              <a:t>GMU C4</a:t>
            </a:r>
          </a:p>
          <a:p>
            <a:pPr lvl="1"/>
            <a:r>
              <a:rPr lang="en-US" dirty="0"/>
              <a:t>ACE</a:t>
            </a:r>
          </a:p>
          <a:p>
            <a:pPr marL="457200" lvl="1" indent="0">
              <a:buNone/>
            </a:pPr>
            <a:r>
              <a:rPr lang="en-US" dirty="0"/>
              <a:t>			</a:t>
            </a:r>
          </a:p>
          <a:p>
            <a:r>
              <a:rPr lang="en-US" dirty="0"/>
              <a:t>How misconception-based teaching works</a:t>
            </a:r>
          </a:p>
          <a:p>
            <a:endParaRPr lang="en-US" dirty="0"/>
          </a:p>
          <a:p>
            <a:r>
              <a:rPr lang="en-US" dirty="0"/>
              <a:t>TMEO’s ulterior motives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504" y="2327484"/>
            <a:ext cx="4413887" cy="2938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904" y="5642911"/>
            <a:ext cx="6077431" cy="86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36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Project Drawdown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2" y="1690688"/>
            <a:ext cx="4420018" cy="29575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05" y="190024"/>
            <a:ext cx="6553613" cy="64546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4996934"/>
            <a:ext cx="38079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linkClick r:id="rId4"/>
              </a:rPr>
              <a:t>https://www.drawdown.org/</a:t>
            </a:r>
          </a:p>
          <a:p>
            <a:pPr algn="ctr"/>
            <a:r>
              <a:rPr lang="en-US" sz="2400" dirty="0">
                <a:hlinkClick r:id="rId4"/>
              </a:rPr>
              <a:t>solutions-summary-by-rank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3127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Lesson 5: Climate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6"/>
            <a:ext cx="1011383" cy="585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FACT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94708" y="1825624"/>
            <a:ext cx="8659092" cy="1312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There are multiple strategies to reducing carbon emissions, and there are realistic paths to preventing climate change if we try many solutions at once.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3595256"/>
            <a:ext cx="1614056" cy="58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MYTH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94708" y="3595255"/>
            <a:ext cx="8659092" cy="997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Renewables like solar or wind are not enough to solve climate change.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94708" y="5049984"/>
            <a:ext cx="8659092" cy="1312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Cherry picking</a:t>
            </a:r>
            <a:r>
              <a:rPr lang="en-US" b="1" dirty="0"/>
              <a:t>:</a:t>
            </a:r>
            <a:r>
              <a:rPr lang="en-US" dirty="0"/>
              <a:t> focusing on just one or a few possible solutions ignores that solving climate requires a multi-pronged strategy.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5049983"/>
            <a:ext cx="1614056" cy="62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FALLACY</a:t>
            </a:r>
          </a:p>
        </p:txBody>
      </p:sp>
    </p:spTree>
    <p:extLst>
      <p:ext uri="{BB962C8B-B14F-4D97-AF65-F5344CB8AC3E}">
        <p14:creationId xmlns:p14="http://schemas.microsoft.com/office/powerpoint/2010/main" val="19892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14258-ECC2-47A5-8FC9-8C72CB79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9C94AB-63C0-48EF-8A08-E70D93F90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73" y="570016"/>
            <a:ext cx="10529527" cy="59228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281" y="4612741"/>
            <a:ext cx="2571750" cy="209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080" y="1895579"/>
            <a:ext cx="28289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48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TMEO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1325"/>
            <a:ext cx="1051560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https://ncse.com/teach/sandbox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Shared Google Drive Folder at </a:t>
            </a:r>
            <a:r>
              <a:rPr lang="en-US" dirty="0">
                <a:hlinkClick r:id="rId3"/>
              </a:rPr>
              <a:t>https://drive.google.com/open?id=1CYJtr91pZHBHyaqjKXjCdt_-B235Zcbq </a:t>
            </a:r>
            <a:r>
              <a:rPr lang="en-US" dirty="0"/>
              <a:t>(or e-mail me </a:t>
            </a:r>
            <a:r>
              <a:rPr lang="en-US"/>
              <a:t>for the links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ACE Recorded Webinars at </a:t>
            </a:r>
            <a:r>
              <a:rPr lang="en-US" dirty="0">
                <a:hlinkClick r:id="rId4"/>
              </a:rPr>
              <a:t>https://vimeo.com/acespace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89" y="5256666"/>
            <a:ext cx="3837622" cy="13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295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457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Upcoming NCSE TAP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0139"/>
            <a:ext cx="7131702" cy="49596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Second TMEO Workshop for new Teacher Ambassadors</a:t>
            </a:r>
          </a:p>
          <a:p>
            <a:endParaRPr lang="en-US" dirty="0"/>
          </a:p>
          <a:p>
            <a:pPr lvl="1"/>
            <a:r>
              <a:rPr lang="en-US" dirty="0"/>
              <a:t>March 1</a:t>
            </a:r>
            <a:r>
              <a:rPr lang="en-US" baseline="30000" dirty="0"/>
              <a:t>st</a:t>
            </a:r>
            <a:r>
              <a:rPr lang="en-US" dirty="0"/>
              <a:t> – 2</a:t>
            </a:r>
            <a:r>
              <a:rPr lang="en-US" baseline="30000" dirty="0"/>
              <a:t>nd</a:t>
            </a:r>
            <a:r>
              <a:rPr lang="en-US" dirty="0"/>
              <a:t> 2019</a:t>
            </a:r>
          </a:p>
          <a:p>
            <a:pPr lvl="1"/>
            <a:r>
              <a:rPr lang="en-US" dirty="0"/>
              <a:t>Apply </a:t>
            </a:r>
            <a:r>
              <a:rPr lang="en-US" b="1" dirty="0">
                <a:hlinkClick r:id="rId2"/>
              </a:rPr>
              <a:t>here</a:t>
            </a:r>
            <a:endParaRPr lang="en-US" b="1" dirty="0"/>
          </a:p>
          <a:p>
            <a:pPr lvl="1"/>
            <a:endParaRPr lang="en-US" dirty="0"/>
          </a:p>
          <a:p>
            <a:r>
              <a:rPr lang="en-US" dirty="0"/>
              <a:t>Nature of Science Workshop at Clemson University</a:t>
            </a:r>
          </a:p>
          <a:p>
            <a:endParaRPr lang="en-US" dirty="0"/>
          </a:p>
          <a:p>
            <a:pPr lvl="1"/>
            <a:r>
              <a:rPr lang="en-US" dirty="0"/>
              <a:t>TBA</a:t>
            </a:r>
          </a:p>
          <a:p>
            <a:endParaRPr lang="en-US" dirty="0"/>
          </a:p>
          <a:p>
            <a:r>
              <a:rPr lang="en-US" dirty="0"/>
              <a:t>Ongoing workshop development by existing Teacher Ambassadors</a:t>
            </a:r>
          </a:p>
          <a:p>
            <a:endParaRPr lang="en-US" dirty="0"/>
          </a:p>
          <a:p>
            <a:pPr lvl="1"/>
            <a:r>
              <a:rPr lang="en-US" dirty="0"/>
              <a:t>Subscribe to the </a:t>
            </a:r>
            <a:r>
              <a:rPr lang="en-US" dirty="0" err="1">
                <a:hlinkClick r:id="rId3"/>
              </a:rPr>
              <a:t>NCSEteach</a:t>
            </a:r>
            <a:r>
              <a:rPr lang="en-US" dirty="0">
                <a:hlinkClick r:id="rId3"/>
              </a:rPr>
              <a:t> Newsletter </a:t>
            </a:r>
            <a:r>
              <a:rPr lang="en-US" dirty="0"/>
              <a:t>to stay up to 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02" y="3911047"/>
            <a:ext cx="3652631" cy="243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11" y="1384502"/>
            <a:ext cx="4109755" cy="230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270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62" y="586409"/>
            <a:ext cx="10538724" cy="57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52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21C2-6376-41BB-AFBC-8A0B3904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30" y="3090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Resources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9346679B-F52B-4601-BE0F-2DEE4666E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5" y="3136198"/>
            <a:ext cx="3517892" cy="1160665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7420C83D-A48C-4B88-B248-F9245CC95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89" y="3346858"/>
            <a:ext cx="3692209" cy="1381351"/>
          </a:xfrm>
          <a:prstGeom prst="rect">
            <a:avLst/>
          </a:prstGeom>
        </p:spPr>
      </p:pic>
      <p:pic>
        <p:nvPicPr>
          <p:cNvPr id="11" name="Picture 10">
            <a:hlinkClick r:id="rId6"/>
            <a:extLst>
              <a:ext uri="{FF2B5EF4-FFF2-40B4-BE49-F238E27FC236}">
                <a16:creationId xmlns:a16="http://schemas.microsoft.com/office/drawing/2014/main" id="{57E974EB-D9D5-4FC8-81F5-29AA73F61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82" y="4906785"/>
            <a:ext cx="4914507" cy="958329"/>
          </a:xfrm>
          <a:prstGeom prst="rect">
            <a:avLst/>
          </a:prstGeom>
        </p:spPr>
      </p:pic>
      <p:pic>
        <p:nvPicPr>
          <p:cNvPr id="13" name="Picture 12">
            <a:hlinkClick r:id="rId8"/>
            <a:extLst>
              <a:ext uri="{FF2B5EF4-FFF2-40B4-BE49-F238E27FC236}">
                <a16:creationId xmlns:a16="http://schemas.microsoft.com/office/drawing/2014/main" id="{782365EE-66D9-45C8-B008-02A72C73CB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17" y="1482418"/>
            <a:ext cx="2086268" cy="2086268"/>
          </a:xfrm>
          <a:prstGeom prst="rect">
            <a:avLst/>
          </a:prstGeom>
        </p:spPr>
      </p:pic>
      <p:pic>
        <p:nvPicPr>
          <p:cNvPr id="15" name="Picture 14">
            <a:hlinkClick r:id="rId10"/>
            <a:extLst>
              <a:ext uri="{FF2B5EF4-FFF2-40B4-BE49-F238E27FC236}">
                <a16:creationId xmlns:a16="http://schemas.microsoft.com/office/drawing/2014/main" id="{4192FD6B-5EA8-468D-BFC6-8DD1A6D8A85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94" y="3904875"/>
            <a:ext cx="2201691" cy="2514513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533AF477-9C49-4FB4-B929-E5D5916A66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19" y="1480884"/>
            <a:ext cx="4914507" cy="1090406"/>
          </a:xfrm>
          <a:prstGeom prst="rect">
            <a:avLst/>
          </a:prstGeom>
        </p:spPr>
      </p:pic>
      <p:pic>
        <p:nvPicPr>
          <p:cNvPr id="19" name="Picture 18">
            <a:hlinkClick r:id="rId14"/>
            <a:extLst>
              <a:ext uri="{FF2B5EF4-FFF2-40B4-BE49-F238E27FC236}">
                <a16:creationId xmlns:a16="http://schemas.microsoft.com/office/drawing/2014/main" id="{A1707954-9285-45B6-84BC-DF8D952F49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07" y="381105"/>
            <a:ext cx="2153924" cy="278717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9238307" y="4598879"/>
            <a:ext cx="2072423" cy="20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441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34B03-BE10-4DDA-B284-57978C01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Contact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984E-5127-47C0-972F-4CBAA62B9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Brad Hoge</a:t>
            </a:r>
          </a:p>
          <a:p>
            <a:r>
              <a:rPr lang="en-US" dirty="0">
                <a:hlinkClick r:id="rId2"/>
              </a:rPr>
              <a:t>hoge@ncse.com</a:t>
            </a:r>
            <a:endParaRPr lang="en-US" dirty="0"/>
          </a:p>
          <a:p>
            <a:r>
              <a:rPr lang="en-US" dirty="0"/>
              <a:t>(510) 601-7203 ext. 315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3"/>
              </a:rPr>
              <a:t>NCSE.com/teach</a:t>
            </a:r>
            <a:endParaRPr lang="en-US" dirty="0"/>
          </a:p>
          <a:p>
            <a:pPr lvl="1"/>
            <a:r>
              <a:rPr lang="en-US" dirty="0"/>
              <a:t>Teacher Newsletter</a:t>
            </a:r>
          </a:p>
          <a:p>
            <a:pPr lvl="1"/>
            <a:r>
              <a:rPr lang="en-US" dirty="0"/>
              <a:t>Classroom Resources</a:t>
            </a:r>
          </a:p>
          <a:p>
            <a:pPr lvl="1"/>
            <a:r>
              <a:rPr lang="en-US" dirty="0"/>
              <a:t>Dealing with Denial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88758"/>
            <a:ext cx="5032375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1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925F-D873-4C18-9DD9-2314E71B1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619" y="190557"/>
            <a:ext cx="2786149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7B555-4E62-4634-A2E2-7B2758509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22" y="1379914"/>
            <a:ext cx="6905625" cy="4979322"/>
          </a:xfrm>
        </p:spPr>
        <p:txBody>
          <a:bodyPr>
            <a:normAutofit/>
          </a:bodyPr>
          <a:lstStyle/>
          <a:p>
            <a:r>
              <a:rPr lang="en-US" dirty="0"/>
              <a:t>Cognitive barriers (evolutionary psychology)</a:t>
            </a:r>
          </a:p>
          <a:p>
            <a:pPr lvl="1"/>
            <a:r>
              <a:rPr lang="en-US" dirty="0"/>
              <a:t>Probability</a:t>
            </a:r>
          </a:p>
          <a:p>
            <a:pPr lvl="1"/>
            <a:r>
              <a:rPr lang="en-US" dirty="0"/>
              <a:t>Proximity</a:t>
            </a:r>
          </a:p>
          <a:p>
            <a:pPr lvl="1"/>
            <a:r>
              <a:rPr lang="en-US" dirty="0"/>
              <a:t>Deep time</a:t>
            </a:r>
          </a:p>
          <a:p>
            <a:pPr lvl="1"/>
            <a:r>
              <a:rPr lang="en-US" dirty="0"/>
              <a:t>Familiarity</a:t>
            </a:r>
          </a:p>
          <a:p>
            <a:pPr lvl="1"/>
            <a:endParaRPr lang="en-US" dirty="0"/>
          </a:p>
          <a:p>
            <a:r>
              <a:rPr lang="en-US" dirty="0"/>
              <a:t>Ideological barriers</a:t>
            </a:r>
          </a:p>
          <a:p>
            <a:pPr lvl="1"/>
            <a:r>
              <a:rPr lang="en-US" dirty="0"/>
              <a:t>Affiliation with groups (social / historical)</a:t>
            </a:r>
          </a:p>
          <a:p>
            <a:pPr lvl="1"/>
            <a:r>
              <a:rPr lang="en-US" dirty="0"/>
              <a:t>Affiliation with ratiocination (social / logical)</a:t>
            </a:r>
          </a:p>
          <a:p>
            <a:pPr lvl="1"/>
            <a:endParaRPr lang="en-US" dirty="0"/>
          </a:p>
          <a:p>
            <a:r>
              <a:rPr lang="en-US" dirty="0"/>
              <a:t>Cultural and religious barriers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062" y="2122149"/>
            <a:ext cx="4761389" cy="4237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01117" y="6377307"/>
            <a:ext cx="1544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Cartoon by Tim Eagan</a:t>
            </a:r>
          </a:p>
        </p:txBody>
      </p:sp>
    </p:spTree>
    <p:extLst>
      <p:ext uri="{BB962C8B-B14F-4D97-AF65-F5344CB8AC3E}">
        <p14:creationId xmlns:p14="http://schemas.microsoft.com/office/powerpoint/2010/main" val="618417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C8566-F09F-458D-837C-DECD511C8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582" y="0"/>
            <a:ext cx="5479473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Public Perceptions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FB26C-6B3C-49B9-A19F-9EAD282A7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017" y="1218168"/>
            <a:ext cx="7337553" cy="51054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Attitudes toward science are not uniformly associated with one particular demographic group but instead vary based on the specific science issue.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Recent research suggests that underlying factors, such as group identity, can strongly influence perceptions about science.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A person’s knowledge of science facts and research is not necessarily predictive of acceptance of the scientific consensus on a particular question. Indeed, for certain subgroups and for certain topics such as climate change, higher levels of science knowledge may even be associated with more-polarized views.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236F4-654C-4A38-A528-470DB4B5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080" y="1325563"/>
            <a:ext cx="3291048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6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B5A5F-4678-4E24-9F60-44FDB684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350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  <a:latin typeface="+mn-lt"/>
              </a:rPr>
              <a:t>Teacher’s Perceptions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D565E-44F3-4795-AF4F-309FD11F8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22" y="1300399"/>
            <a:ext cx="7781693" cy="517845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Climate change is taught inconsistently in U.S. public schools. </a:t>
            </a:r>
          </a:p>
          <a:p>
            <a:r>
              <a:rPr lang="en-US" dirty="0"/>
              <a:t>In most communities, teachers have not been required to teach the subject and have been provided neither the training, nor the curricular resources to do so. </a:t>
            </a:r>
          </a:p>
          <a:p>
            <a:r>
              <a:rPr lang="en-US" dirty="0"/>
              <a:t>NCSE’s own teacher survey conducted in 2016 revealed that only about half of all science teachers are aware that the science is settled and not appropriate for debate. </a:t>
            </a:r>
          </a:p>
          <a:p>
            <a:r>
              <a:rPr lang="en-US" dirty="0"/>
              <a:t>Furthermore, the political polarization around the topic means that many teachers work in communities where climate change is not widely accepted so that they have a reasonable fear that covering the topic will lead to conflict.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0489F-65DC-47AA-9653-404F052B8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225" y="1619692"/>
            <a:ext cx="3186461" cy="41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54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Teaching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582920" cy="4859655"/>
          </a:xfrm>
        </p:spPr>
        <p:txBody>
          <a:bodyPr>
            <a:normAutofit/>
          </a:bodyPr>
          <a:lstStyle/>
          <a:p>
            <a:r>
              <a:rPr lang="en-US" dirty="0"/>
              <a:t>Constructivism</a:t>
            </a:r>
          </a:p>
          <a:p>
            <a:pPr lvl="1"/>
            <a:r>
              <a:rPr lang="en-US" sz="2800" dirty="0"/>
              <a:t>Hands-on</a:t>
            </a:r>
          </a:p>
          <a:p>
            <a:pPr lvl="1"/>
            <a:r>
              <a:rPr lang="en-US" sz="2800" dirty="0"/>
              <a:t>Data-driven</a:t>
            </a:r>
          </a:p>
          <a:p>
            <a:pPr lvl="1"/>
            <a:r>
              <a:rPr lang="en-US" sz="2800" dirty="0"/>
              <a:t>Place-based</a:t>
            </a:r>
          </a:p>
          <a:p>
            <a:pPr lvl="1"/>
            <a:r>
              <a:rPr lang="en-US" sz="2800" dirty="0"/>
              <a:t>Real-world</a:t>
            </a:r>
          </a:p>
          <a:p>
            <a:pPr lvl="1"/>
            <a:r>
              <a:rPr lang="en-US" sz="2800" dirty="0"/>
              <a:t>PBL</a:t>
            </a:r>
          </a:p>
          <a:p>
            <a:pPr lvl="2"/>
            <a:r>
              <a:rPr lang="en-US" sz="2800" dirty="0"/>
              <a:t>Project-based</a:t>
            </a:r>
          </a:p>
          <a:p>
            <a:pPr lvl="2"/>
            <a:r>
              <a:rPr lang="en-US" sz="2800" dirty="0"/>
              <a:t>Problem-base</a:t>
            </a:r>
          </a:p>
          <a:p>
            <a:pPr lvl="2"/>
            <a:r>
              <a:rPr lang="en-US" sz="2800" dirty="0"/>
              <a:t>Game-based</a:t>
            </a:r>
          </a:p>
          <a:p>
            <a:pPr lvl="2"/>
            <a:r>
              <a:rPr lang="en-US" sz="2800" dirty="0"/>
              <a:t>Research-based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840" y="1825624"/>
            <a:ext cx="5668488" cy="363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4583" y="5597840"/>
            <a:ext cx="1597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 from Wikimedia</a:t>
            </a:r>
          </a:p>
        </p:txBody>
      </p:sp>
    </p:spTree>
    <p:extLst>
      <p:ext uri="{BB962C8B-B14F-4D97-AF65-F5344CB8AC3E}">
        <p14:creationId xmlns:p14="http://schemas.microsoft.com/office/powerpoint/2010/main" val="116464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NCSE Ambassador Teachers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8534"/>
            <a:ext cx="5607205" cy="34042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David Amidon – Syracuse, NY</a:t>
            </a:r>
          </a:p>
          <a:p>
            <a:r>
              <a:rPr lang="en-US" dirty="0"/>
              <a:t>Bonnie </a:t>
            </a:r>
            <a:r>
              <a:rPr lang="en-US" dirty="0" err="1"/>
              <a:t>Bourgeous</a:t>
            </a:r>
            <a:r>
              <a:rPr lang="en-US" dirty="0"/>
              <a:t> – Salt Lake City, UT</a:t>
            </a:r>
          </a:p>
          <a:p>
            <a:r>
              <a:rPr lang="en-US" dirty="0"/>
              <a:t>Jennifer </a:t>
            </a:r>
            <a:r>
              <a:rPr lang="en-US" dirty="0" err="1"/>
              <a:t>Broo</a:t>
            </a:r>
            <a:r>
              <a:rPr lang="en-US" dirty="0"/>
              <a:t> – Cincinnati, OH</a:t>
            </a:r>
          </a:p>
          <a:p>
            <a:r>
              <a:rPr lang="en-US" dirty="0"/>
              <a:t>Nina Corley – Galveston, TX</a:t>
            </a:r>
          </a:p>
          <a:p>
            <a:r>
              <a:rPr lang="en-US" dirty="0"/>
              <a:t>Alexander </a:t>
            </a:r>
            <a:r>
              <a:rPr lang="en-US" dirty="0" err="1"/>
              <a:t>Dorsch</a:t>
            </a:r>
            <a:r>
              <a:rPr lang="en-US" dirty="0"/>
              <a:t> – New Castle, PA</a:t>
            </a:r>
          </a:p>
          <a:p>
            <a:r>
              <a:rPr lang="en-US" dirty="0"/>
              <a:t>Kim </a:t>
            </a:r>
            <a:r>
              <a:rPr lang="en-US" dirty="0" err="1"/>
              <a:t>Parfitt</a:t>
            </a:r>
            <a:r>
              <a:rPr lang="en-US" dirty="0"/>
              <a:t> – Cheyenne, WY</a:t>
            </a:r>
          </a:p>
          <a:p>
            <a:r>
              <a:rPr lang="en-US" dirty="0"/>
              <a:t>Kelly Pipes – Wilkesboro, NC</a:t>
            </a:r>
          </a:p>
          <a:p>
            <a:r>
              <a:rPr lang="en-US" dirty="0"/>
              <a:t>Erin Stutzman – Boise, ID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70" y="1838534"/>
            <a:ext cx="4785330" cy="393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95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8765</TotalTime>
  <Words>1726</Words>
  <Application>Microsoft Office PowerPoint</Application>
  <PresentationFormat>Widescreen</PresentationFormat>
  <Paragraphs>296</Paragraphs>
  <Slides>47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Wingdings</vt:lpstr>
      <vt:lpstr>Office Theme</vt:lpstr>
      <vt:lpstr>Turning Misinformation into Educational Opportunities</vt:lpstr>
      <vt:lpstr>PowerPoint Presentation</vt:lpstr>
      <vt:lpstr>Why is there so much controversy about climate change?</vt:lpstr>
      <vt:lpstr>Turning Misinformation into Educational Opportunities</vt:lpstr>
      <vt:lpstr>Barriers</vt:lpstr>
      <vt:lpstr>Public Perceptions</vt:lpstr>
      <vt:lpstr>Teacher’s Perceptions</vt:lpstr>
      <vt:lpstr>Teaching Science</vt:lpstr>
      <vt:lpstr>NCSE Ambassador Teachers</vt:lpstr>
      <vt:lpstr>PowerPoint Presentation</vt:lpstr>
      <vt:lpstr>Misconception-based learning</vt:lpstr>
      <vt:lpstr>Fact-myth-fallacy structure</vt:lpstr>
      <vt:lpstr>The 5 TMEO Lessons</vt:lpstr>
      <vt:lpstr>Lesson 1 – Teaching Consensus</vt:lpstr>
      <vt:lpstr>Focus on Data</vt:lpstr>
      <vt:lpstr>PowerPoint Presentation</vt:lpstr>
      <vt:lpstr>PowerPoint Presentation</vt:lpstr>
      <vt:lpstr>PowerPoint Presentation</vt:lpstr>
      <vt:lpstr>Assess Using FLICC</vt:lpstr>
      <vt:lpstr>PowerPoint Presentation</vt:lpstr>
      <vt:lpstr>Alternative Applications</vt:lpstr>
      <vt:lpstr>Lesson 2 - Modelling</vt:lpstr>
      <vt:lpstr>Predicting the Future</vt:lpstr>
      <vt:lpstr>Compare to Actual Data</vt:lpstr>
      <vt:lpstr>Lesson 2: Climate models</vt:lpstr>
      <vt:lpstr>PowerPoint Presentation</vt:lpstr>
      <vt:lpstr>Lesson 3 – Past and Present</vt:lpstr>
      <vt:lpstr>PowerPoint Presentation</vt:lpstr>
      <vt:lpstr>PowerPoint Presentation</vt:lpstr>
      <vt:lpstr>Lesson 3: Past climate change</vt:lpstr>
      <vt:lpstr>Alternative Applications</vt:lpstr>
      <vt:lpstr>Lesson 4 – Extreme Weather</vt:lpstr>
      <vt:lpstr>Science of Extreme Weather</vt:lpstr>
      <vt:lpstr>Steroids, Baseball, and Climate Change</vt:lpstr>
      <vt:lpstr>PowerPoint Presentation</vt:lpstr>
      <vt:lpstr>Lesson 4: Extreme weather</vt:lpstr>
      <vt:lpstr>Examples from NCSE Teacher Ambassadors</vt:lpstr>
      <vt:lpstr>Lesson 5 – Solutions</vt:lpstr>
      <vt:lpstr>PowerPoint Presentation</vt:lpstr>
      <vt:lpstr>Project Drawdown</vt:lpstr>
      <vt:lpstr>Lesson 5: Climate solutions</vt:lpstr>
      <vt:lpstr>PowerPoint Presentation</vt:lpstr>
      <vt:lpstr>TMEO Lessons</vt:lpstr>
      <vt:lpstr>Upcoming NCSE TAP Workshops</vt:lpstr>
      <vt:lpstr>PowerPoint Presentation</vt:lpstr>
      <vt:lpstr>Resources</vt:lpstr>
      <vt:lpstr>Contact 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Tough Topics with Tact</dc:title>
  <dc:creator>BE Hoge</dc:creator>
  <cp:lastModifiedBy>BE Hoge</cp:lastModifiedBy>
  <cp:revision>47</cp:revision>
  <dcterms:created xsi:type="dcterms:W3CDTF">2018-02-08T20:24:41Z</dcterms:created>
  <dcterms:modified xsi:type="dcterms:W3CDTF">2018-11-10T05:47:30Z</dcterms:modified>
</cp:coreProperties>
</file>