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 sz="2400">
        <a:uFill>
          <a:solidFill/>
        </a:uFill>
        <a:latin typeface="Garamond"/>
        <a:ea typeface="Garamond"/>
        <a:cs typeface="Garamond"/>
        <a:sym typeface="Garamond"/>
      </a:defRPr>
    </a:lvl1pPr>
    <a:lvl2pPr indent="457200">
      <a:defRPr sz="2400">
        <a:uFill>
          <a:solidFill/>
        </a:uFill>
        <a:latin typeface="Garamond"/>
        <a:ea typeface="Garamond"/>
        <a:cs typeface="Garamond"/>
        <a:sym typeface="Garamond"/>
      </a:defRPr>
    </a:lvl2pPr>
    <a:lvl3pPr indent="914400">
      <a:defRPr sz="2400">
        <a:uFill>
          <a:solidFill/>
        </a:uFill>
        <a:latin typeface="Garamond"/>
        <a:ea typeface="Garamond"/>
        <a:cs typeface="Garamond"/>
        <a:sym typeface="Garamond"/>
      </a:defRPr>
    </a:lvl3pPr>
    <a:lvl4pPr indent="1371600">
      <a:defRPr sz="2400">
        <a:uFill>
          <a:solidFill/>
        </a:uFill>
        <a:latin typeface="Garamond"/>
        <a:ea typeface="Garamond"/>
        <a:cs typeface="Garamond"/>
        <a:sym typeface="Garamond"/>
      </a:defRPr>
    </a:lvl4pPr>
    <a:lvl5pPr indent="1828800">
      <a:defRPr sz="2400">
        <a:uFill>
          <a:solidFill/>
        </a:uFill>
        <a:latin typeface="Garamond"/>
        <a:ea typeface="Garamond"/>
        <a:cs typeface="Garamond"/>
        <a:sym typeface="Garamond"/>
      </a:defRPr>
    </a:lvl5pPr>
    <a:lvl6pPr>
      <a:defRPr sz="2400">
        <a:uFill>
          <a:solidFill/>
        </a:uFill>
        <a:latin typeface="Garamond"/>
        <a:ea typeface="Garamond"/>
        <a:cs typeface="Garamond"/>
        <a:sym typeface="Garamond"/>
      </a:defRPr>
    </a:lvl6pPr>
    <a:lvl7pPr>
      <a:defRPr sz="2400">
        <a:uFill>
          <a:solidFill/>
        </a:uFill>
        <a:latin typeface="Garamond"/>
        <a:ea typeface="Garamond"/>
        <a:cs typeface="Garamond"/>
        <a:sym typeface="Garamond"/>
      </a:defRPr>
    </a:lvl7pPr>
    <a:lvl8pPr>
      <a:defRPr sz="2400">
        <a:uFill>
          <a:solidFill/>
        </a:uFill>
        <a:latin typeface="Garamond"/>
        <a:ea typeface="Garamond"/>
        <a:cs typeface="Garamond"/>
        <a:sym typeface="Garamond"/>
      </a:defRPr>
    </a:lvl8pPr>
    <a:lvl9pPr>
      <a:defRPr sz="2400">
        <a:uFill>
          <a:solidFill/>
        </a:uFill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47474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47474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4747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" name="Shape 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8400"/>
            <a:ext cx="1905000" cy="2946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solidFill>
            <a:srgbClr val="DDDDDD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solidFill>
            <a:srgbClr val="DDDDDD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1pPr>
      <a:lvl2pPr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2pPr>
      <a:lvl3pPr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3pPr>
      <a:lvl4pPr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4pPr>
      <a:lvl5pPr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5pPr>
      <a:lvl6pPr indent="457200"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6pPr>
      <a:lvl7pPr indent="914400"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7pPr>
      <a:lvl8pPr indent="1371600"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8pPr>
      <a:lvl9pPr indent="1828800" algn="ctr">
        <a:defRPr sz="4400">
          <a:uFill>
            <a:solidFill/>
          </a:uFill>
          <a:latin typeface="Garamond"/>
          <a:ea typeface="Garamond"/>
          <a:cs typeface="Garamond"/>
          <a:sym typeface="Garamond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1pPr>
      <a:lvl2pPr marL="783771" indent="-326571">
        <a:spcBef>
          <a:spcPts val="700"/>
        </a:spcBef>
        <a:buSzPct val="100000"/>
        <a:buChar char="–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2pPr>
      <a:lvl3pPr marL="1219200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3pPr>
      <a:lvl4pPr marL="1737360" indent="-365760">
        <a:spcBef>
          <a:spcPts val="700"/>
        </a:spcBef>
        <a:buSzPct val="100000"/>
        <a:buChar char="–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4pPr>
      <a:lvl5pPr marL="2235200" indent="-406400">
        <a:spcBef>
          <a:spcPts val="700"/>
        </a:spcBef>
        <a:buSzPct val="100000"/>
        <a:buChar char="»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5pPr>
      <a:lvl6pPr marL="2692400" indent="-4064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6pPr>
      <a:lvl7pPr marL="3149600" indent="-4064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7pPr>
      <a:lvl8pPr marL="3606800" indent="-4064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8pPr>
      <a:lvl9pPr marL="4064000" indent="-406400">
        <a:spcBef>
          <a:spcPts val="700"/>
        </a:spcBef>
        <a:buSzPct val="100000"/>
        <a:buChar char="•"/>
        <a:defRPr sz="3200">
          <a:uFill>
            <a:solidFill/>
          </a:uFill>
          <a:latin typeface="Garamond"/>
          <a:ea typeface="Garamond"/>
          <a:cs typeface="Garamond"/>
          <a:sym typeface="Garamond"/>
        </a:defRPr>
      </a:lvl9pPr>
    </p:bodyStyle>
    <p:otherStyle>
      <a:lvl1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1pPr>
      <a:lvl2pPr indent="4572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2pPr>
      <a:lvl3pPr indent="9144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3pPr>
      <a:lvl4pPr indent="13716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4pPr>
      <a:lvl5pPr indent="1828800"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5pPr>
      <a:lvl6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6pPr>
      <a:lvl7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7pPr>
      <a:lvl8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8pPr>
      <a:lvl9pPr algn="r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 idx="4294967295"/>
          </p:nvPr>
        </p:nvSpPr>
        <p:spPr>
          <a:xfrm>
            <a:off x="239414" y="243681"/>
            <a:ext cx="8665172" cy="167942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76655">
              <a:defRPr sz="5328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5328">
                <a:uFill>
                  <a:solidFill/>
                </a:uFill>
              </a:rPr>
              <a:t>NCSE Webinar: Media skills for science education advocates</a:t>
            </a:r>
          </a:p>
        </p:txBody>
      </p:sp>
      <p:sp>
        <p:nvSpPr>
          <p:cNvPr id="15" name="Shape 15"/>
          <p:cNvSpPr/>
          <p:nvPr>
            <p:ph type="body" idx="4294967295"/>
          </p:nvPr>
        </p:nvSpPr>
        <p:spPr>
          <a:xfrm>
            <a:off x="3228365" y="2139553"/>
            <a:ext cx="5670105" cy="44620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lnSpc>
                <a:spcPct val="90000"/>
              </a:lnSpc>
              <a:buSzTx/>
              <a:buNone/>
              <a:defRPr sz="1800">
                <a:uFillTx/>
              </a:defRPr>
            </a:pPr>
            <a:endParaRPr sz="36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algn="ctr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uFillTx/>
              </a:defRPr>
            </a:pPr>
            <a:r>
              <a:rPr b="1" sz="36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Robert Luhn</a:t>
            </a:r>
            <a:endParaRPr b="1" sz="36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algn="ctr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Director of Communications</a:t>
            </a:r>
            <a:endParaRPr sz="36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algn="ctr">
              <a:lnSpc>
                <a:spcPct val="90000"/>
              </a:lnSpc>
              <a:buSzTx/>
              <a:buNone/>
              <a:defRPr sz="1800">
                <a:uFillTx/>
              </a:defRPr>
            </a:pPr>
            <a:endParaRPr sz="36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algn="ctr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National Center for Science Education, Inc.</a:t>
            </a:r>
            <a:endParaRPr sz="360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0" indent="0" algn="ctr">
              <a:lnSpc>
                <a:spcPct val="90000"/>
              </a:lnSpc>
              <a:spcBef>
                <a:spcPts val="800"/>
              </a:spcBef>
              <a:buSzTx/>
              <a:buNone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luhn@ncse.com</a:t>
            </a:r>
          </a:p>
        </p:txBody>
      </p:sp>
      <p:pic>
        <p:nvPicPr>
          <p:cNvPr id="16" name="new_logo.jpg" descr="new_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767" y="2128440"/>
            <a:ext cx="2754710" cy="4458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ontDissDarwin sit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6861" y="-1"/>
            <a:ext cx="726754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25267" y="3396323"/>
            <a:ext cx="4055667" cy="32826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797979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7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7200">
                <a:uFill>
                  <a:solidFill/>
                </a:uFill>
              </a:rPr>
              <a:t>Create Dedicated Website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DontDissDarwin sit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6861" y="-1"/>
            <a:ext cx="726754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5267" y="3390304"/>
            <a:ext cx="2931055" cy="24420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797979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7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7200">
                <a:uFill>
                  <a:solidFill/>
                </a:uFill>
              </a:rPr>
              <a:t>Humor sells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ign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71" y="1960298"/>
            <a:ext cx="8956858" cy="512266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-1" y="-127398"/>
            <a:ext cx="9144002" cy="21357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>
              <a:defRPr sz="1800">
                <a:uFillTx/>
              </a:defRPr>
            </a:pPr>
            <a:r>
              <a:rPr sz="68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Humor sells:</a:t>
            </a:r>
            <a:br>
              <a:rPr sz="68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sz="68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Protest signs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ookmark--fli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" y="3091956"/>
            <a:ext cx="9141618" cy="257973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-5160" y="-131830"/>
            <a:ext cx="9459120" cy="24420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>
              <a:defRPr sz="1800">
                <a:uFillTx/>
              </a:defRPr>
            </a:pPr>
            <a: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Humor sells:</a:t>
            </a:r>
            <a:b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NCSE Safety Bookmark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sA sho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7" y="-13759"/>
            <a:ext cx="9140366" cy="727498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65662" y="426970"/>
            <a:ext cx="8812676" cy="16249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797979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200">
                <a:solidFill>
                  <a:srgbClr val="FFFFFF"/>
                </a:solidFill>
                <a:uFill>
                  <a:solidFill/>
                </a:uFill>
              </a:rPr>
              <a:t>Humor sells: Faux PSA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valenti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34" y="3428273"/>
            <a:ext cx="6090258" cy="3426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manAndMonke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1109" y="358"/>
            <a:ext cx="6089933" cy="342653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0" y="2224842"/>
            <a:ext cx="9144000" cy="22151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>
              <a:defRPr sz="1800">
                <a:uFillTx/>
              </a:defRPr>
            </a:pPr>
            <a: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Humor sells:</a:t>
            </a:r>
            <a:b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Graphics and Animation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release--confort--pix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290" y="2281630"/>
            <a:ext cx="5902310" cy="614824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3680" y="-195330"/>
            <a:ext cx="6207737" cy="22619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Meet the Press:</a:t>
            </a:r>
            <a:b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sz="7200">
                <a:solidFill>
                  <a:srgbClr val="FFFFFF"/>
                </a:solidFill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The Release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293985" y="338559"/>
            <a:ext cx="8556030" cy="148803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7200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7200">
                <a:uFill>
                  <a:solidFill/>
                </a:uFill>
              </a:rPr>
              <a:t>Meet the press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293985" y="2055192"/>
            <a:ext cx="8556030" cy="446424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36508" indent="-636508" defTabSz="905255">
              <a:defRPr sz="1800">
                <a:uFillTx/>
              </a:defRPr>
            </a:pPr>
            <a:r>
              <a:rPr sz="594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The press release</a:t>
            </a:r>
            <a:endParaRPr sz="594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636508" indent="-636508" defTabSz="905255">
              <a:defRPr sz="1800">
                <a:uFillTx/>
              </a:defRPr>
            </a:pPr>
            <a:r>
              <a:rPr sz="594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Dueling OpEds</a:t>
            </a:r>
            <a:endParaRPr sz="594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636508" indent="-636508" defTabSz="905255">
              <a:defRPr sz="1800">
                <a:uFillTx/>
              </a:defRPr>
            </a:pPr>
            <a:r>
              <a:rPr sz="594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Email, phone, and yes, fax!</a:t>
            </a:r>
            <a:endParaRPr sz="594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636508" indent="-636508" defTabSz="905255">
              <a:defRPr sz="1800">
                <a:uFillTx/>
              </a:defRPr>
            </a:pPr>
            <a:r>
              <a:rPr sz="594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Prep the professor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293985" y="336078"/>
            <a:ext cx="8556030" cy="148803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50391">
              <a:defRPr sz="6696">
                <a:latin typeface="Gill Sans UltraBold"/>
                <a:ea typeface="Gill Sans UltraBold"/>
                <a:cs typeface="Gill Sans UltraBold"/>
                <a:sym typeface="Gill Sans Ultra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6696">
                <a:uFill>
                  <a:solidFill/>
                </a:uFill>
              </a:rPr>
              <a:t>Lessons learned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293985" y="2052711"/>
            <a:ext cx="8556030" cy="446921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501491" indent="-501491" defTabSz="713231">
              <a:spcBef>
                <a:spcPts val="500"/>
              </a:spcBef>
              <a:defRPr sz="1800">
                <a:uFillTx/>
              </a:defRPr>
            </a:pPr>
            <a:r>
              <a:rPr sz="468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Humor goes a long way</a:t>
            </a:r>
            <a:endParaRPr sz="468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501491" indent="-501491" defTabSz="713231">
              <a:spcBef>
                <a:spcPts val="500"/>
              </a:spcBef>
              <a:defRPr sz="1800">
                <a:uFillTx/>
              </a:defRPr>
            </a:pPr>
            <a:r>
              <a:rPr sz="468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Shorter is better</a:t>
            </a:r>
            <a:endParaRPr sz="468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501491" indent="-501491" defTabSz="713231">
              <a:spcBef>
                <a:spcPts val="500"/>
              </a:spcBef>
              <a:defRPr sz="1800">
                <a:uFillTx/>
              </a:defRPr>
            </a:pPr>
            <a:r>
              <a:rPr sz="468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Put someone in charge of campaign</a:t>
            </a:r>
            <a:endParaRPr sz="4680">
              <a:uFill>
                <a:solidFill/>
              </a:uFill>
              <a:latin typeface="Gill Sans"/>
              <a:ea typeface="Gill Sans"/>
              <a:cs typeface="Gill Sans"/>
              <a:sym typeface="Gill Sans"/>
            </a:endParaRPr>
          </a:p>
          <a:p>
            <a:pPr lvl="0" marL="501491" indent="-501491" defTabSz="713231">
              <a:spcBef>
                <a:spcPts val="500"/>
              </a:spcBef>
              <a:defRPr sz="1800">
                <a:uFillTx/>
              </a:defRPr>
            </a:pPr>
            <a:r>
              <a:rPr sz="468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Pair scientist/expert with communications staffer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obert headsho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59597" y="-33801"/>
            <a:ext cx="9024806" cy="1188311"/>
          </a:xfrm>
          <a:prstGeom prst="rect">
            <a:avLst/>
          </a:prstGeom>
          <a:noFill/>
          <a:ln w="12700">
            <a:noFill/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</p:spPr>
        <p:txBody>
          <a:bodyPr lIns="0" tIns="0" rIns="0" bIns="0">
            <a:normAutofit fontScale="100000" lnSpcReduction="0"/>
          </a:bodyPr>
          <a:lstStyle>
            <a:lvl1pPr defTabSz="905255">
              <a:defRPr i="1" sz="7128">
                <a:solidFill>
                  <a:srgbClr val="FFFC79"/>
                </a:solidFill>
                <a:latin typeface="Roddenberry"/>
                <a:ea typeface="Roddenberry"/>
                <a:cs typeface="Roddenberry"/>
                <a:sym typeface="Roddenberry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uFillTx/>
              </a:defRPr>
            </a:pPr>
            <a:r>
              <a:rPr i="1" sz="7128">
                <a:solidFill>
                  <a:srgbClr val="FFFC79"/>
                </a:solidFill>
                <a:uFill>
                  <a:solidFill/>
                </a:uFill>
              </a:rPr>
              <a:t>What I Do: Press Relations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Face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60478"/>
            <a:ext cx="5960166" cy="4395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blo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0973" y="1017918"/>
            <a:ext cx="5951354" cy="336574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0" y="-330201"/>
            <a:ext cx="9144001" cy="14876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800">
                <a:solidFill>
                  <a:srgbClr val="FFFFFF"/>
                </a:solidFill>
                <a:uFill>
                  <a:solidFill/>
                </a:uFill>
              </a:rPr>
              <a:t>What I Do: Social media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obert-boot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>
            <p:ph type="title"/>
          </p:nvPr>
        </p:nvSpPr>
        <p:spPr>
          <a:xfrm>
            <a:off x="-1" y="-16008"/>
            <a:ext cx="9144001" cy="1456797"/>
          </a:xfrm>
          <a:prstGeom prst="rect">
            <a:avLst/>
          </a:prstGeom>
          <a:gradFill>
            <a:gsLst>
              <a:gs pos="0">
                <a:srgbClr val="FFFFFF"/>
              </a:gs>
              <a:gs pos="25150">
                <a:srgbClr val="FFFFFF"/>
              </a:gs>
              <a:gs pos="56696">
                <a:srgbClr val="FFFFFF"/>
              </a:gs>
              <a:gs pos="75249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noFill/>
            <a:miter lim="400000"/>
          </a:ln>
        </p:spPr>
        <p:txBody>
          <a:bodyPr lIns="0" tIns="0" rIns="0" bIns="0" anchor="t">
            <a:normAutofit fontScale="100000" lnSpcReduction="0"/>
          </a:bodyPr>
          <a:lstStyle>
            <a:lvl1pPr defTabSz="722376">
              <a:defRPr sz="5688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5688">
                <a:uFill>
                  <a:solidFill/>
                </a:uFill>
              </a:rPr>
              <a:t>What I Do: Events/Promotions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nanam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581" y="2116"/>
            <a:ext cx="9235162" cy="6853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>
            <p:ph type="title"/>
          </p:nvPr>
        </p:nvSpPr>
        <p:spPr>
          <a:xfrm>
            <a:off x="0" y="-16934"/>
            <a:ext cx="9144000" cy="1143001"/>
          </a:xfrm>
          <a:prstGeom prst="rect">
            <a:avLst/>
          </a:prstGeom>
          <a:noFill/>
          <a:ln w="12700">
            <a:noFill/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</p:spPr>
        <p:txBody>
          <a:bodyPr lIns="0" tIns="0" rIns="0" bIns="0">
            <a:normAutofit fontScale="100000" lnSpcReduction="0"/>
          </a:bodyPr>
          <a:lstStyle>
            <a:lvl1pPr defTabSz="886968">
              <a:defRPr sz="6984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984">
                <a:solidFill>
                  <a:srgbClr val="FFFFFF"/>
                </a:solidFill>
                <a:uFill>
                  <a:solidFill/>
                </a:uFill>
              </a:rPr>
              <a:t>Case Study: Ray Comfort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mfortOrig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44577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4448637" y="-1"/>
            <a:ext cx="4699134" cy="24738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6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6800">
                <a:solidFill>
                  <a:srgbClr val="FFFFFF"/>
                </a:solidFill>
                <a:uFill>
                  <a:solidFill/>
                </a:uFill>
              </a:rPr>
              <a:t>Case Study: Ray Comfort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alking points.jpg"/>
          <p:cNvPicPr/>
          <p:nvPr/>
        </p:nvPicPr>
        <p:blipFill>
          <a:blip r:embed="rId2">
            <a:extLst/>
          </a:blip>
          <a:srcRect l="7575" t="3780" r="7357" b="7084"/>
          <a:stretch>
            <a:fillRect/>
          </a:stretch>
        </p:blipFill>
        <p:spPr>
          <a:xfrm>
            <a:off x="5693" y="-662"/>
            <a:ext cx="5056911" cy="685925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5088334" y="-1"/>
            <a:ext cx="4055666" cy="32826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7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200">
                <a:solidFill>
                  <a:srgbClr val="FFFFFF"/>
                </a:solidFill>
                <a:uFill>
                  <a:solidFill/>
                </a:uFill>
              </a:rPr>
              <a:t>Develop Talking Points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nalysis.png"/>
          <p:cNvPicPr/>
          <p:nvPr/>
        </p:nvPicPr>
        <p:blipFill>
          <a:blip r:embed="rId2">
            <a:extLst/>
          </a:blip>
          <a:srcRect l="0" t="0" r="0" b="31419"/>
          <a:stretch>
            <a:fillRect/>
          </a:stretch>
        </p:blipFill>
        <p:spPr>
          <a:xfrm>
            <a:off x="0" y="0"/>
            <a:ext cx="914409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-306719" y="2510697"/>
            <a:ext cx="9757438" cy="227687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FF"/>
              </a:gs>
              <a:gs pos="82178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defRPr sz="1800">
                <a:uFillTx/>
              </a:defRPr>
            </a:pPr>
            <a: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Develop detailed,</a:t>
            </a:r>
            <a:b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</a:br>
            <a:r>
              <a:rPr sz="7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rPr>
              <a:t>blow-by-blow analysis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ewslin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" y="-643"/>
            <a:ext cx="7730994" cy="685928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4888110" y="-1"/>
            <a:ext cx="4260124" cy="5696149"/>
          </a:xfrm>
          <a:prstGeom prst="rect">
            <a:avLst/>
          </a:prstGeom>
          <a:gradFill>
            <a:gsLst>
              <a:gs pos="0">
                <a:srgbClr val="FFFFFF"/>
              </a:gs>
              <a:gs pos="82178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path>
              <a:fillToRect l="80652" t="-585" r="19347" b="100585"/>
            </a:path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defRPr sz="7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uFillTx/>
              </a:defRPr>
            </a:pPr>
            <a:r>
              <a:rPr sz="7200">
                <a:uFill>
                  <a:solidFill/>
                </a:uFill>
              </a:rPr>
              <a:t>Develop Contact List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969696"/>
      </a:lt1>
      <a:dk2>
        <a:srgbClr val="A7A7A7"/>
      </a:dk2>
      <a:lt2>
        <a:srgbClr val="535353"/>
      </a:lt2>
      <a:accent1>
        <a:srgbClr val="DDDDDD"/>
      </a:accent1>
      <a:accent2>
        <a:srgbClr val="808080"/>
      </a:accent2>
      <a:accent3>
        <a:srgbClr val="8F8F8F"/>
      </a:accent3>
      <a:accent4>
        <a:srgbClr val="707070"/>
      </a:accent4>
      <a:accent5>
        <a:srgbClr val="EAEAEA"/>
      </a:accent5>
      <a:accent6>
        <a:srgbClr val="74747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808080"/>
      </a:accent2>
      <a:accent3>
        <a:srgbClr val="8F8F8F"/>
      </a:accent3>
      <a:accent4>
        <a:srgbClr val="707070"/>
      </a:accent4>
      <a:accent5>
        <a:srgbClr val="EAEAEA"/>
      </a:accent5>
      <a:accent6>
        <a:srgbClr val="74747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