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notesSlides/notesSlide2.xml" ContentType="application/vnd.openxmlformats-officedocument.presentationml.notesSlide+xml"/>
  <Override PartName="/ppt/media/image16.jpeg" ContentType="image/jpeg"/>
  <Override PartName="/ppt/media/image17.jpeg" ContentType="image/jpeg"/>
  <Override PartName="/ppt/media/image1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ph type="sldImg"/>
          </p:nvPr>
        </p:nvSpPr>
        <p:spPr>
          <a:xfrm>
            <a:off x="1143000" y="685800"/>
            <a:ext cx="4572000" cy="3429000"/>
          </a:xfrm>
          <a:prstGeom prst="rect">
            <a:avLst/>
          </a:prstGeom>
        </p:spPr>
        <p:txBody>
          <a:bodyPr/>
          <a:lstStyle/>
          <a:p>
            <a:pPr lvl="0"/>
          </a:p>
        </p:txBody>
      </p:sp>
      <p:sp>
        <p:nvSpPr>
          <p:cNvPr id="53" name="Shape 5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sldImg"/>
          </p:nvPr>
        </p:nvSpPr>
        <p:spPr>
          <a:prstGeom prst="rect">
            <a:avLst/>
          </a:prstGeom>
        </p:spPr>
        <p:txBody>
          <a:bodyPr/>
          <a:lstStyle/>
          <a:p>
            <a:pPr lvl="0"/>
          </a:p>
        </p:txBody>
      </p:sp>
      <p:sp>
        <p:nvSpPr>
          <p:cNvPr id="74" name="Shape 74"/>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Glenn Branch Louise Mead (education), Robert Luhn (Comm); Peter Hess (Faith Outreach),</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Flareups wranglers: Josh Rosenau, Steve Newton, Eric Meikle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lvl="0"/>
          </a:p>
        </p:txBody>
      </p:sp>
      <p:sp>
        <p:nvSpPr>
          <p:cNvPr id="185" name="Shape 185"/>
          <p:cNvSpPr/>
          <p:nvPr>
            <p:ph type="body" sz="quarter" idx="1"/>
          </p:nvPr>
        </p:nvSpPr>
        <p:spPr>
          <a:prstGeom prst="rect">
            <a:avLst/>
          </a:prstGeom>
        </p:spPr>
        <p:txBody>
          <a:bodyPr/>
          <a:lstStyle/>
          <a:p>
            <a:pPr lvl="0" defTabSz="914400">
              <a:lnSpc>
                <a:spcPct val="100000"/>
              </a:lnSpc>
              <a:defRPr sz="1800"/>
            </a:pPr>
            <a:r>
              <a:rPr b="1" sz="1200">
                <a:latin typeface="Calibri"/>
                <a:ea typeface="Calibri"/>
                <a:cs typeface="Calibri"/>
                <a:sym typeface="Calibri"/>
              </a:rPr>
              <a:t>Gould:  NOMA ― Non overlapping magisterial authority</a:t>
            </a:r>
            <a:endParaRPr sz="1200">
              <a:latin typeface="Calibri"/>
              <a:ea typeface="Calibri"/>
              <a:cs typeface="Calibri"/>
              <a:sym typeface="Calibri"/>
            </a:endParaRPr>
          </a:p>
          <a:p>
            <a:pPr lvl="0" defTabSz="914400">
              <a:lnSpc>
                <a:spcPct val="100000"/>
              </a:lnSpc>
              <a:defRPr sz="1800"/>
            </a:pPr>
            <a:endParaRPr b="1"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Weinberg:  “The more the universe seems comprehensible, the more it also seems pointless.”</a:t>
            </a:r>
            <a:endParaRPr sz="1200">
              <a:latin typeface="Calibri"/>
              <a:ea typeface="Calibri"/>
              <a:cs typeface="Calibri"/>
              <a:sym typeface="Calibri"/>
            </a:endParaRPr>
          </a:p>
          <a:p>
            <a:pPr lvl="0" defTabSz="914400">
              <a:lnSpc>
                <a:spcPct val="100000"/>
              </a:lnSpc>
              <a:defRPr sz="1800"/>
            </a:pPr>
            <a:endParaRPr b="1"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Dawkins:  evangelical atheism</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685800" y="1844675"/>
            <a:ext cx="7772400" cy="2041525"/>
          </a:xfrm>
          <a:prstGeom prst="rect">
            <a:avLst/>
          </a:prstGeom>
        </p:spPr>
        <p:txBody>
          <a:bodyPr/>
          <a:lstStyle/>
          <a:p>
            <a:pPr lvl="0">
              <a:defRPr sz="1800"/>
            </a:pPr>
            <a:r>
              <a:rPr sz="4400"/>
              <a:t>Click to edit Master title style</a:t>
            </a:r>
          </a:p>
        </p:txBody>
      </p:sp>
      <p:sp>
        <p:nvSpPr>
          <p:cNvPr id="7" name="Shape 7"/>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stStyle>
          <a:p>
            <a:pPr lvl="0">
              <a:defRPr sz="1800">
                <a:solidFill>
                  <a:srgbClr val="000000"/>
                </a:solidFill>
              </a:defRPr>
            </a:pPr>
            <a:r>
              <a:rPr sz="3200">
                <a:solidFill>
                  <a:srgbClr val="888888"/>
                </a:solidFill>
              </a:rPr>
              <a:t>Click to edit Master subtitle style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7" name="Shape 37"/>
          <p:cNvSpPr/>
          <p:nvPr>
            <p:ph type="title"/>
          </p:nvPr>
        </p:nvSpPr>
        <p:spPr>
          <a:xfrm>
            <a:off x="457200" y="0"/>
            <a:ext cx="3008314" cy="1435100"/>
          </a:xfrm>
          <a:prstGeom prst="rect">
            <a:avLst/>
          </a:prstGeom>
        </p:spPr>
        <p:txBody>
          <a:bodyPr anchor="b"/>
          <a:lstStyle>
            <a:lvl1pPr algn="l">
              <a:defRPr b="1" sz="2000"/>
            </a:lvl1pPr>
          </a:lstStyle>
          <a:p>
            <a:pPr lvl="0">
              <a:defRPr b="0" sz="1800"/>
            </a:pPr>
            <a:r>
              <a:rPr b="1" sz="2000"/>
              <a:t>Click to edit Master title style</a:t>
            </a:r>
          </a:p>
        </p:txBody>
      </p:sp>
      <p:sp>
        <p:nvSpPr>
          <p:cNvPr id="38" name="Shape 38"/>
          <p:cNvSpPr/>
          <p:nvPr>
            <p:ph type="body" idx="1"/>
          </p:nvPr>
        </p:nvSpPr>
        <p:spPr>
          <a:xfrm>
            <a:off x="3575050" y="273050"/>
            <a:ext cx="5111750" cy="6584950"/>
          </a:xfrm>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39" name="Shape 3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41" name="Shape 41"/>
          <p:cNvSpPr/>
          <p:nvPr>
            <p:ph type="title"/>
          </p:nvPr>
        </p:nvSpPr>
        <p:spPr>
          <a:xfrm>
            <a:off x="1792288" y="4800600"/>
            <a:ext cx="5486401" cy="566738"/>
          </a:xfrm>
          <a:prstGeom prst="rect">
            <a:avLst/>
          </a:prstGeom>
        </p:spPr>
        <p:txBody>
          <a:bodyPr anchor="b"/>
          <a:lstStyle>
            <a:lvl1pPr algn="l">
              <a:defRPr b="1" sz="2000"/>
            </a:lvl1pPr>
          </a:lstStyle>
          <a:p>
            <a:pPr lvl="0">
              <a:defRPr b="0" sz="1800"/>
            </a:pPr>
            <a:r>
              <a:rPr b="1" sz="2000"/>
              <a:t>Click to edit Master title style</a:t>
            </a:r>
          </a:p>
        </p:txBody>
      </p:sp>
      <p:sp>
        <p:nvSpPr>
          <p:cNvPr id="42" name="Shape 42"/>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stStyle>
          <a:p>
            <a:pPr lvl="0">
              <a:defRPr sz="1800"/>
            </a:pPr>
            <a:r>
              <a:rPr sz="1400"/>
              <a:t>Click to edit Master text styles</a:t>
            </a:r>
          </a:p>
        </p:txBody>
      </p:sp>
      <p:sp>
        <p:nvSpPr>
          <p:cNvPr id="43" name="Shape 4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45" name="Shape 45"/>
          <p:cNvSpPr/>
          <p:nvPr>
            <p:ph type="title"/>
          </p:nvPr>
        </p:nvSpPr>
        <p:spPr>
          <a:prstGeom prst="rect">
            <a:avLst/>
          </a:prstGeom>
        </p:spPr>
        <p:txBody>
          <a:bodyPr/>
          <a:lstStyle/>
          <a:p>
            <a:pPr lvl="0">
              <a:defRPr sz="1800"/>
            </a:pPr>
            <a:r>
              <a:rPr sz="4400"/>
              <a:t>Click to edit Master title style</a:t>
            </a:r>
          </a:p>
        </p:txBody>
      </p:sp>
      <p:sp>
        <p:nvSpPr>
          <p:cNvPr id="46" name="Shape 46"/>
          <p:cNvSpPr/>
          <p:nvPr>
            <p:ph type="body" idx="1"/>
          </p:nvPr>
        </p:nvSpPr>
        <p:spPr>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47" name="Shape 4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9" name="Shape 49"/>
          <p:cNvSpPr/>
          <p:nvPr>
            <p:ph type="title"/>
          </p:nvPr>
        </p:nvSpPr>
        <p:spPr>
          <a:xfrm>
            <a:off x="6629400" y="0"/>
            <a:ext cx="2057400" cy="6400802"/>
          </a:xfrm>
          <a:prstGeom prst="rect">
            <a:avLst/>
          </a:prstGeom>
        </p:spPr>
        <p:txBody>
          <a:bodyPr/>
          <a:lstStyle/>
          <a:p>
            <a:pPr lvl="0">
              <a:defRPr sz="1800"/>
            </a:pPr>
            <a:r>
              <a:rPr sz="4400"/>
              <a:t>Click to edit Master title style</a:t>
            </a:r>
          </a:p>
        </p:txBody>
      </p:sp>
      <p:sp>
        <p:nvSpPr>
          <p:cNvPr id="50" name="Shape 50"/>
          <p:cNvSpPr/>
          <p:nvPr>
            <p:ph type="body" idx="1"/>
          </p:nvPr>
        </p:nvSpPr>
        <p:spPr>
          <a:xfrm>
            <a:off x="457200" y="274638"/>
            <a:ext cx="6019800" cy="6583363"/>
          </a:xfrm>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51" name="Shape 5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4400"/>
              <a:t>Click to edit Master title style</a:t>
            </a:r>
          </a:p>
        </p:txBody>
      </p:sp>
      <p:sp>
        <p:nvSpPr>
          <p:cNvPr id="11" name="Shape 11"/>
          <p:cNvSpPr/>
          <p:nvPr>
            <p:ph type="body" idx="1"/>
          </p:nvPr>
        </p:nvSpPr>
        <p:spPr>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0">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4" name="Shape 14"/>
          <p:cNvSpPr/>
          <p:nvPr>
            <p:ph type="title"/>
          </p:nvPr>
        </p:nvSpPr>
        <p:spPr>
          <a:prstGeom prst="rect">
            <a:avLst/>
          </a:prstGeom>
        </p:spPr>
        <p:txBody>
          <a:bodyPr/>
          <a:lstStyle/>
          <a:p>
            <a:pPr lvl="0">
              <a:defRPr sz="1800"/>
            </a:pPr>
            <a:r>
              <a:rPr sz="4400"/>
              <a:t>Click to edit Master title style</a:t>
            </a:r>
          </a:p>
        </p:txBody>
      </p:sp>
      <p:sp>
        <p:nvSpPr>
          <p:cNvPr id="15" name="Shape 15"/>
          <p:cNvSpPr/>
          <p:nvPr>
            <p:ph type="body" idx="1"/>
          </p:nvPr>
        </p:nvSpPr>
        <p:spPr>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8" name="Shape 18"/>
          <p:cNvSpPr/>
          <p:nvPr>
            <p:ph type="title"/>
          </p:nvPr>
        </p:nvSpPr>
        <p:spPr>
          <a:xfrm>
            <a:off x="722312" y="4406900"/>
            <a:ext cx="7772401" cy="1362075"/>
          </a:xfrm>
          <a:prstGeom prst="rect">
            <a:avLst/>
          </a:prstGeom>
        </p:spPr>
        <p:txBody>
          <a:bodyPr anchor="t"/>
          <a:lstStyle>
            <a:lvl1pPr algn="l">
              <a:defRPr b="1" cap="all" sz="4000"/>
            </a:lvl1pPr>
          </a:lstStyle>
          <a:p>
            <a:pPr lvl="0">
              <a:defRPr b="0" cap="none" sz="1800"/>
            </a:pPr>
            <a:r>
              <a:rPr b="1" cap="all" sz="4000"/>
              <a:t>Click to edit Master title style</a:t>
            </a:r>
          </a:p>
        </p:txBody>
      </p:sp>
      <p:sp>
        <p:nvSpPr>
          <p:cNvPr id="19" name="Shape 19"/>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pPr lvl="0">
              <a:defRPr sz="1800">
                <a:solidFill>
                  <a:srgbClr val="000000"/>
                </a:solidFill>
              </a:defRPr>
            </a:pPr>
            <a:r>
              <a:rPr sz="2000">
                <a:solidFill>
                  <a:srgbClr val="888888"/>
                </a:solidFill>
              </a:rPr>
              <a:t>Click to edit Master text styles</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22" name="Shape 22"/>
          <p:cNvSpPr/>
          <p:nvPr>
            <p:ph type="title"/>
          </p:nvPr>
        </p:nvSpPr>
        <p:spPr>
          <a:prstGeom prst="rect">
            <a:avLst/>
          </a:prstGeom>
        </p:spPr>
        <p:txBody>
          <a:bodyPr/>
          <a:lstStyle/>
          <a:p>
            <a:pPr lvl="0">
              <a:defRPr sz="1800"/>
            </a:pPr>
            <a:r>
              <a:rPr sz="4400"/>
              <a:t>Click to edit Master title style</a:t>
            </a:r>
          </a:p>
        </p:txBody>
      </p:sp>
      <p:sp>
        <p:nvSpPr>
          <p:cNvPr id="23" name="Shape 23"/>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6" name="Shape 26"/>
          <p:cNvSpPr/>
          <p:nvPr>
            <p:ph type="title"/>
          </p:nvPr>
        </p:nvSpPr>
        <p:spPr>
          <a:xfrm>
            <a:off x="457200" y="256810"/>
            <a:ext cx="8229600" cy="1178656"/>
          </a:xfrm>
          <a:prstGeom prst="rect">
            <a:avLst/>
          </a:prstGeom>
        </p:spPr>
        <p:txBody>
          <a:bodyPr/>
          <a:lstStyle/>
          <a:p>
            <a:pPr lvl="0">
              <a:defRPr sz="1800"/>
            </a:pPr>
            <a:r>
              <a:rPr sz="4400"/>
              <a:t>Click to edit Master title style</a:t>
            </a:r>
          </a:p>
        </p:txBody>
      </p:sp>
      <p:sp>
        <p:nvSpPr>
          <p:cNvPr id="27" name="Shape 27"/>
          <p:cNvSpPr/>
          <p:nvPr>
            <p:ph type="body" idx="1"/>
          </p:nvPr>
        </p:nvSpPr>
        <p:spPr>
          <a:xfrm>
            <a:off x="457200" y="1435465"/>
            <a:ext cx="4040188" cy="739410"/>
          </a:xfrm>
          <a:prstGeom prst="rect">
            <a:avLst/>
          </a:prstGeom>
        </p:spPr>
        <p:txBody>
          <a:bodyPr anchor="b"/>
          <a:lstStyle>
            <a:lvl1pPr marL="0" indent="0">
              <a:spcBef>
                <a:spcPts val="500"/>
              </a:spcBef>
              <a:buSzTx/>
              <a:buFontTx/>
              <a:buNone/>
              <a:defRPr b="1" sz="2400"/>
            </a:lvl1pPr>
          </a:lstStyle>
          <a:p>
            <a:pPr lvl="0">
              <a:defRPr b="0" sz="1800"/>
            </a:pPr>
            <a:r>
              <a:rPr b="1" sz="2400"/>
              <a:t>Click to edit Master text styles</a:t>
            </a:r>
          </a:p>
        </p:txBody>
      </p:sp>
      <p:sp>
        <p:nvSpPr>
          <p:cNvPr id="28" name="Shape 2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30" name="Shape 30"/>
          <p:cNvSpPr/>
          <p:nvPr>
            <p:ph type="title"/>
          </p:nvPr>
        </p:nvSpPr>
        <p:spPr>
          <a:prstGeom prst="rect">
            <a:avLst/>
          </a:prstGeom>
        </p:spPr>
        <p:txBody>
          <a:bodyPr/>
          <a:lstStyle/>
          <a:p>
            <a:pPr lvl="0">
              <a:defRPr sz="1800"/>
            </a:pPr>
            <a:r>
              <a:rPr sz="4400"/>
              <a:t>Click to edit Master title style</a:t>
            </a:r>
          </a:p>
        </p:txBody>
      </p:sp>
      <p:sp>
        <p:nvSpPr>
          <p:cNvPr id="31" name="Shape 3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lank 0">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35" name="Shape 3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lvl="0">
              <a:defRPr sz="1800"/>
            </a:pPr>
            <a:r>
              <a:rPr sz="4400"/>
              <a:t>Click to edit Master title style</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4" name="Shape 4"/>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 Id="rId11" Type="http://schemas.openxmlformats.org/officeDocument/2006/relationships/image" Target="../media/image1.png"/><Relationship Id="rId12" Type="http://schemas.openxmlformats.org/officeDocument/2006/relationships/image" Target="../media/image11.jpeg"/><Relationship Id="rId1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 Id="rId3" Type="http://schemas.openxmlformats.org/officeDocument/2006/relationships/image" Target="../media/image2.pn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 Id="rId3" Type="http://schemas.openxmlformats.org/officeDocument/2006/relationships/image" Target="../media/image4.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55" name="Shape 55"/>
          <p:cNvSpPr/>
          <p:nvPr/>
        </p:nvSpPr>
        <p:spPr>
          <a:xfrm>
            <a:off x="1066800" y="685799"/>
            <a:ext cx="6858000" cy="283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800">
                <a:latin typeface="Garamond"/>
                <a:ea typeface="Garamond"/>
                <a:cs typeface="Garamond"/>
                <a:sym typeface="Garamond"/>
              </a:defRPr>
            </a:lvl1pPr>
          </a:lstStyle>
          <a:p>
            <a:pPr lvl="0">
              <a:defRPr b="0" sz="1800"/>
            </a:pPr>
            <a:r>
              <a:rPr b="1" sz="4800"/>
              <a:t>Building alliances with clergy and religious communities to advocate for science education</a:t>
            </a:r>
          </a:p>
        </p:txBody>
      </p:sp>
      <p:pic>
        <p:nvPicPr>
          <p:cNvPr id="56" name="image2.jpg" descr="new_logo"/>
          <p:cNvPicPr/>
          <p:nvPr/>
        </p:nvPicPr>
        <p:blipFill>
          <a:blip r:embed="rId3">
            <a:extLst/>
          </a:blip>
          <a:stretch>
            <a:fillRect/>
          </a:stretch>
        </p:blipFill>
        <p:spPr>
          <a:xfrm>
            <a:off x="7010400" y="3412835"/>
            <a:ext cx="1905000" cy="3088411"/>
          </a:xfrm>
          <a:prstGeom prst="rect">
            <a:avLst/>
          </a:prstGeom>
          <a:ln w="19050">
            <a:solidFill>
              <a:srgbClr val="FFFFFF"/>
            </a:solidFill>
            <a:miter/>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5" name="image22.jpg" descr="Clergy Letter Project page.JPG"/>
          <p:cNvPicPr/>
          <p:nvPr/>
        </p:nvPicPr>
        <p:blipFill>
          <a:blip r:embed="rId2">
            <a:extLst/>
          </a:blip>
          <a:stretch>
            <a:fillRect/>
          </a:stretch>
        </p:blipFill>
        <p:spPr>
          <a:xfrm>
            <a:off x="152400" y="76200"/>
            <a:ext cx="6879229" cy="6400800"/>
          </a:xfrm>
          <a:prstGeom prst="rect">
            <a:avLst/>
          </a:prstGeom>
          <a:ln w="12700">
            <a:miter lim="400000"/>
          </a:ln>
        </p:spPr>
      </p:pic>
      <p:sp>
        <p:nvSpPr>
          <p:cNvPr id="236" name="Shape 236"/>
          <p:cNvSpPr/>
          <p:nvPr/>
        </p:nvSpPr>
        <p:spPr>
          <a:xfrm>
            <a:off x="3352800" y="6172200"/>
            <a:ext cx="5562600" cy="408345"/>
          </a:xfrm>
          <a:prstGeom prst="rect">
            <a:avLst/>
          </a:prstGeom>
          <a:solidFill>
            <a:srgbClr val="EAEAEA"/>
          </a:solidFill>
          <a:ln w="15875">
            <a:solidFill/>
          </a:ln>
          <a:extLst>
            <a:ext uri="{C572A759-6A51-4108-AA02-DFA0A04FC94B}">
              <ma14:wrappingTextBoxFlag xmlns:ma14="http://schemas.microsoft.com/office/mac/drawingml/2011/main" val="1"/>
            </a:ext>
          </a:extLst>
        </p:spPr>
        <p:txBody>
          <a:bodyPr lIns="0" tIns="0" rIns="0" bIns="0">
            <a:spAutoFit/>
          </a:bodyPr>
          <a:lstStyle>
            <a:lvl1pPr>
              <a:defRPr b="1" sz="2400"/>
            </a:lvl1pPr>
          </a:lstStyle>
          <a:p>
            <a:pPr lvl="0">
              <a:defRPr b="0" sz="1800"/>
            </a:pPr>
            <a:r>
              <a:rPr b="1" sz="2400"/>
              <a:t>http://www.theclergyletterproject.org/</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nvSpPr>
        <p:spPr>
          <a:xfrm>
            <a:off x="457200" y="1968499"/>
            <a:ext cx="8153400" cy="4536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latin typeface="Times New Roman"/>
                <a:ea typeface="Times New Roman"/>
                <a:cs typeface="Times New Roman"/>
                <a:sym typeface="Times New Roman"/>
              </a:rPr>
              <a:t>Common to all faith traditions is a concern for the human community, for its most vulnerable members, and for the biosphere upon which all animals and plants depend for life.  Anthropogenic climate change carries major challenges for every aspect of human existence, virtually all of which have an ethical dimension.</a:t>
            </a:r>
            <a:endParaRPr sz="2400">
              <a:latin typeface="Times New Roman"/>
              <a:ea typeface="Times New Roman"/>
              <a:cs typeface="Times New Roman"/>
              <a:sym typeface="Times New Roman"/>
            </a:endParaRPr>
          </a:p>
          <a:p>
            <a:pPr lvl="0"/>
            <a:endParaRPr sz="2400">
              <a:latin typeface="Times New Roman"/>
              <a:ea typeface="Times New Roman"/>
              <a:cs typeface="Times New Roman"/>
              <a:sym typeface="Times New Roman"/>
            </a:endParaRPr>
          </a:p>
          <a:p>
            <a:pPr lvl="0"/>
            <a:r>
              <a:rPr sz="2400">
                <a:latin typeface="Times New Roman"/>
                <a:ea typeface="Times New Roman"/>
                <a:cs typeface="Times New Roman"/>
                <a:sym typeface="Times New Roman"/>
              </a:rPr>
              <a:t>We, the undersigned clergy from many different religious traditions, believe that the scientific consensus about human-caused climate change demands response on the part of religious believers and communities.  We believe that members of every faith tradition have the right to know the implications of this consensus, and to act on this knowledge.</a:t>
            </a:r>
          </a:p>
        </p:txBody>
      </p:sp>
      <p:sp>
        <p:nvSpPr>
          <p:cNvPr id="239" name="Shape 239"/>
          <p:cNvSpPr/>
          <p:nvPr/>
        </p:nvSpPr>
        <p:spPr>
          <a:xfrm>
            <a:off x="1066800" y="304799"/>
            <a:ext cx="6934200" cy="14838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r>
              <a:rPr sz="3200">
                <a:latin typeface="Times New Roman Bold"/>
                <a:ea typeface="Times New Roman Bold"/>
                <a:cs typeface="Times New Roman Bold"/>
                <a:sym typeface="Times New Roman Bold"/>
              </a:rPr>
              <a:t>NCSE Clergy Climate Letter Project — </a:t>
            </a:r>
            <a:endParaRPr sz="3200">
              <a:latin typeface="Times New Roman Bold"/>
              <a:ea typeface="Times New Roman Bold"/>
              <a:cs typeface="Times New Roman Bold"/>
              <a:sym typeface="Times New Roman Bold"/>
            </a:endParaRPr>
          </a:p>
          <a:p>
            <a:pPr lvl="0" algn="ctr"/>
            <a:r>
              <a:rPr sz="3200">
                <a:latin typeface="Times New Roman Bold"/>
                <a:ea typeface="Times New Roman Bold"/>
                <a:cs typeface="Times New Roman Bold"/>
                <a:sym typeface="Times New Roman Bold"/>
              </a:rPr>
              <a:t>Draft</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nvSpPr>
        <p:spPr>
          <a:xfrm>
            <a:off x="1143000" y="380999"/>
            <a:ext cx="6629400" cy="5440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atin typeface="Times New Roman Bold"/>
                <a:ea typeface="Times New Roman Bold"/>
                <a:cs typeface="Times New Roman Bold"/>
                <a:sym typeface="Times New Roman Bold"/>
              </a:defRPr>
            </a:lvl1pPr>
          </a:lstStyle>
          <a:p>
            <a:pPr lvl="0">
              <a:defRPr sz="1800"/>
            </a:pPr>
            <a:r>
              <a:rPr sz="3200"/>
              <a:t>Building Coalitions to Meet Crises</a:t>
            </a:r>
          </a:p>
        </p:txBody>
      </p:sp>
      <p:sp>
        <p:nvSpPr>
          <p:cNvPr id="242" name="Shape 242"/>
          <p:cNvSpPr/>
          <p:nvPr/>
        </p:nvSpPr>
        <p:spPr>
          <a:xfrm>
            <a:off x="457200" y="1295399"/>
            <a:ext cx="8229600" cy="45467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58070" indent="-358070">
              <a:buSzPct val="100000"/>
              <a:buFont typeface="Arial"/>
              <a:buChar char="•"/>
            </a:pPr>
            <a:r>
              <a:rPr sz="2800">
                <a:latin typeface="Times New Roman"/>
                <a:ea typeface="Times New Roman"/>
                <a:cs typeface="Times New Roman"/>
                <a:sym typeface="Times New Roman"/>
              </a:rPr>
              <a:t>Epperson vs. Arkansas (1968):  Supreme Court invalidates Arkansas statue prohibiting the teaching of evolution</a:t>
            </a:r>
            <a:endParaRPr sz="2800">
              <a:latin typeface="Times New Roman"/>
              <a:ea typeface="Times New Roman"/>
              <a:cs typeface="Times New Roman"/>
              <a:sym typeface="Times New Roman"/>
            </a:endParaRPr>
          </a:p>
          <a:p>
            <a:pPr lvl="0" marL="230188" indent="-230188"/>
            <a:endParaRPr sz="2800">
              <a:latin typeface="Times New Roman"/>
              <a:ea typeface="Times New Roman"/>
              <a:cs typeface="Times New Roman"/>
              <a:sym typeface="Times New Roman"/>
            </a:endParaRPr>
          </a:p>
          <a:p>
            <a:pPr lvl="0" marL="358070" indent="-358070">
              <a:buSzPct val="100000"/>
              <a:buFont typeface="Arial"/>
              <a:buChar char="•"/>
            </a:pPr>
            <a:r>
              <a:rPr sz="2800">
                <a:latin typeface="Times New Roman"/>
                <a:ea typeface="Times New Roman"/>
                <a:cs typeface="Times New Roman"/>
                <a:sym typeface="Times New Roman"/>
              </a:rPr>
              <a:t>Edward vs. Aguillard (1987): Supreme Court held Louisiana’s “Creationism Act” unconstitutional, on the grounds that it impermissibly endorses religion</a:t>
            </a:r>
            <a:endParaRPr sz="2800">
              <a:latin typeface="Times New Roman"/>
              <a:ea typeface="Times New Roman"/>
              <a:cs typeface="Times New Roman"/>
              <a:sym typeface="Times New Roman"/>
            </a:endParaRPr>
          </a:p>
          <a:p>
            <a:pPr lvl="0" marL="230188" indent="-230188">
              <a:buSzPct val="100000"/>
              <a:buFont typeface="Arial"/>
              <a:buChar char="•"/>
            </a:pPr>
            <a:endParaRPr sz="2800">
              <a:latin typeface="Times New Roman"/>
              <a:ea typeface="Times New Roman"/>
              <a:cs typeface="Times New Roman"/>
              <a:sym typeface="Times New Roman"/>
            </a:endParaRPr>
          </a:p>
          <a:p>
            <a:pPr lvl="0" marL="358070" indent="-358070">
              <a:buSzPct val="100000"/>
              <a:buFont typeface="Arial"/>
              <a:buChar char="•"/>
            </a:pPr>
            <a:r>
              <a:rPr sz="2800">
                <a:latin typeface="Times New Roman"/>
                <a:ea typeface="Times New Roman"/>
                <a:cs typeface="Times New Roman"/>
                <a:sym typeface="Times New Roman"/>
              </a:rPr>
              <a:t>Kitzmiller v. Dover (2005):  US District Court Judge Jones orders Dover, PA, school board to refrain from maintaining an “intelligent design” policy</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nvSpPr>
        <p:spPr>
          <a:xfrm>
            <a:off x="1143000" y="380999"/>
            <a:ext cx="6629400" cy="5440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atin typeface="Times New Roman Bold"/>
                <a:ea typeface="Times New Roman Bold"/>
                <a:cs typeface="Times New Roman Bold"/>
                <a:sym typeface="Times New Roman Bold"/>
              </a:defRPr>
            </a:lvl1pPr>
          </a:lstStyle>
          <a:p>
            <a:pPr lvl="0">
              <a:defRPr sz="1800"/>
            </a:pPr>
            <a:r>
              <a:rPr sz="3200"/>
              <a:t>Building Coalitions to Meet Crises</a:t>
            </a:r>
          </a:p>
        </p:txBody>
      </p:sp>
      <p:sp>
        <p:nvSpPr>
          <p:cNvPr id="245" name="Shape 245"/>
          <p:cNvSpPr/>
          <p:nvPr/>
        </p:nvSpPr>
        <p:spPr>
          <a:xfrm>
            <a:off x="457200" y="1295399"/>
            <a:ext cx="8229600" cy="37339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58070" indent="-358070">
              <a:buSzPct val="100000"/>
              <a:buFont typeface="Arial"/>
              <a:buChar char="•"/>
            </a:pPr>
            <a:r>
              <a:rPr sz="2800">
                <a:latin typeface="Times New Roman"/>
                <a:ea typeface="Times New Roman"/>
                <a:cs typeface="Times New Roman"/>
                <a:sym typeface="Times New Roman"/>
              </a:rPr>
              <a:t>In each case a local crisis becomes magnified to the state level or beyond.  We win cases by building coalitions of teachers, parents, clergy, scientists and other parties.</a:t>
            </a:r>
            <a:endParaRPr sz="2800">
              <a:latin typeface="Times New Roman"/>
              <a:ea typeface="Times New Roman"/>
              <a:cs typeface="Times New Roman"/>
              <a:sym typeface="Times New Roman"/>
            </a:endParaRPr>
          </a:p>
          <a:p>
            <a:pPr lvl="0" marL="230188" indent="-230188"/>
            <a:endParaRPr sz="2800">
              <a:latin typeface="Times New Roman"/>
              <a:ea typeface="Times New Roman"/>
              <a:cs typeface="Times New Roman"/>
              <a:sym typeface="Times New Roman"/>
            </a:endParaRPr>
          </a:p>
          <a:p>
            <a:pPr lvl="0" marL="358070" indent="-358070">
              <a:buSzPct val="100000"/>
              <a:buFont typeface="Arial"/>
              <a:buChar char="•"/>
            </a:pPr>
            <a:r>
              <a:rPr sz="2800">
                <a:latin typeface="Times New Roman"/>
                <a:ea typeface="Times New Roman"/>
                <a:cs typeface="Times New Roman"/>
                <a:sym typeface="Times New Roman"/>
              </a:rPr>
              <a:t>Organizing a coalition</a:t>
            </a:r>
            <a:endParaRPr sz="2800">
              <a:latin typeface="Times New Roman"/>
              <a:ea typeface="Times New Roman"/>
              <a:cs typeface="Times New Roman"/>
              <a:sym typeface="Times New Roman"/>
            </a:endParaRPr>
          </a:p>
          <a:p>
            <a:pPr lvl="0" marL="230188" indent="-230188">
              <a:buSzPct val="100000"/>
              <a:buFont typeface="Arial"/>
              <a:buChar char="•"/>
            </a:pPr>
            <a:endParaRPr sz="2800">
              <a:latin typeface="Times New Roman"/>
              <a:ea typeface="Times New Roman"/>
              <a:cs typeface="Times New Roman"/>
              <a:sym typeface="Times New Roman"/>
            </a:endParaRPr>
          </a:p>
          <a:p>
            <a:pPr lvl="0" marL="358070" indent="-358070">
              <a:buSzPct val="100000"/>
              <a:buFont typeface="Arial"/>
              <a:buChar char="•"/>
            </a:pPr>
            <a:r>
              <a:rPr sz="2800">
                <a:latin typeface="Times New Roman"/>
                <a:ea typeface="Times New Roman"/>
                <a:cs typeface="Times New Roman"/>
                <a:sym typeface="Times New Roman"/>
              </a:rPr>
              <a:t>Finding common ground through our diverse backgrounds</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0" name="Group 60"/>
          <p:cNvGrpSpPr/>
          <p:nvPr/>
        </p:nvGrpSpPr>
        <p:grpSpPr>
          <a:xfrm>
            <a:off x="474662" y="2667000"/>
            <a:ext cx="2776539" cy="914400"/>
            <a:chOff x="0" y="0"/>
            <a:chExt cx="2776537" cy="914400"/>
          </a:xfrm>
        </p:grpSpPr>
        <p:sp>
          <p:nvSpPr>
            <p:cNvPr id="58" name="Shape 58"/>
            <p:cNvSpPr/>
            <p:nvPr/>
          </p:nvSpPr>
          <p:spPr>
            <a:xfrm>
              <a:off x="-1" y="0"/>
              <a:ext cx="2776539" cy="914400"/>
            </a:xfrm>
            <a:prstGeom prst="rect">
              <a:avLst/>
            </a:prstGeom>
            <a:solidFill>
              <a:srgbClr val="4F81BD"/>
            </a:solidFill>
            <a:ln w="12700" cap="flat">
              <a:solidFill>
                <a:srgbClr val="000000"/>
              </a:solidFill>
              <a:prstDash val="solid"/>
              <a:miter lim="800000"/>
            </a:ln>
            <a:effectLst/>
          </p:spPr>
          <p:txBody>
            <a:bodyPr wrap="square" lIns="0" tIns="0" rIns="0" bIns="0" numCol="1" anchor="ctr">
              <a:noAutofit/>
            </a:bodyPr>
            <a:lstStyle/>
            <a:p>
              <a:pPr lvl="0" algn="ctr"/>
            </a:p>
          </p:txBody>
        </p:sp>
        <p:sp>
          <p:nvSpPr>
            <p:cNvPr id="59" name="Shape 59"/>
            <p:cNvSpPr/>
            <p:nvPr/>
          </p:nvSpPr>
          <p:spPr>
            <a:xfrm>
              <a:off x="35031" y="106680"/>
              <a:ext cx="270647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3600">
                  <a:latin typeface="Palatino"/>
                  <a:ea typeface="Palatino"/>
                  <a:cs typeface="Palatino"/>
                  <a:sym typeface="Palatino"/>
                </a:defRPr>
              </a:lvl1pPr>
            </a:lstStyle>
            <a:p>
              <a:pPr lvl="0">
                <a:defRPr b="0" sz="1800"/>
              </a:pPr>
              <a:r>
                <a:rPr b="1" sz="3600"/>
                <a:t>Crisis center</a:t>
              </a:r>
            </a:p>
          </p:txBody>
        </p:sp>
      </p:grpSp>
      <p:sp>
        <p:nvSpPr>
          <p:cNvPr id="61" name="Shape 61"/>
          <p:cNvSpPr/>
          <p:nvPr/>
        </p:nvSpPr>
        <p:spPr>
          <a:xfrm>
            <a:off x="4648200" y="228600"/>
            <a:ext cx="4267200" cy="681990"/>
          </a:xfrm>
          <a:prstGeom prst="rect">
            <a:avLst/>
          </a:prstGeom>
          <a:solidFill>
            <a:srgbClr val="FF9966"/>
          </a:solidFill>
          <a:ln w="57150">
            <a:solidFill/>
            <a:miter/>
          </a:ln>
          <a:extLst>
            <a:ext uri="{C572A759-6A51-4108-AA02-DFA0A04FC94B}">
              <ma14:wrappingTextBoxFlag xmlns:ma14="http://schemas.microsoft.com/office/mac/drawingml/2011/main" val="1"/>
            </a:ext>
          </a:extLst>
        </p:spPr>
        <p:txBody>
          <a:bodyPr lIns="0" tIns="0" rIns="0" bIns="0">
            <a:spAutoFit/>
          </a:bodyPr>
          <a:lstStyle>
            <a:lvl1pPr algn="ctr">
              <a:defRPr b="1" sz="3200">
                <a:latin typeface="Palatino"/>
                <a:ea typeface="Palatino"/>
                <a:cs typeface="Palatino"/>
                <a:sym typeface="Palatino"/>
              </a:defRPr>
            </a:lvl1pPr>
          </a:lstStyle>
          <a:p>
            <a:pPr lvl="0">
              <a:defRPr b="0" sz="1800"/>
            </a:pPr>
            <a:r>
              <a:rPr b="1" sz="3200"/>
              <a:t>www.NCSE.com</a:t>
            </a:r>
          </a:p>
        </p:txBody>
      </p:sp>
      <p:pic>
        <p:nvPicPr>
          <p:cNvPr id="62" name="image3.jpeg" descr="Eric-Meikle-LT-PEG"/>
          <p:cNvPicPr/>
          <p:nvPr/>
        </p:nvPicPr>
        <p:blipFill>
          <a:blip r:embed="rId3">
            <a:extLst/>
          </a:blip>
          <a:stretch>
            <a:fillRect/>
          </a:stretch>
        </p:blipFill>
        <p:spPr>
          <a:xfrm>
            <a:off x="0" y="4267200"/>
            <a:ext cx="1851025" cy="2590800"/>
          </a:xfrm>
          <a:prstGeom prst="rect">
            <a:avLst/>
          </a:prstGeom>
          <a:ln w="28575">
            <a:solidFill>
              <a:srgbClr val="C0504D"/>
            </a:solidFill>
            <a:miter/>
          </a:ln>
        </p:spPr>
      </p:pic>
      <p:pic>
        <p:nvPicPr>
          <p:cNvPr id="63" name="image4.jpeg" descr="Glenn-Branch -LT-PEG"/>
          <p:cNvPicPr/>
          <p:nvPr/>
        </p:nvPicPr>
        <p:blipFill>
          <a:blip r:embed="rId4">
            <a:extLst/>
          </a:blip>
          <a:stretch>
            <a:fillRect/>
          </a:stretch>
        </p:blipFill>
        <p:spPr>
          <a:xfrm>
            <a:off x="4495800" y="1371600"/>
            <a:ext cx="1906589" cy="2667000"/>
          </a:xfrm>
          <a:prstGeom prst="rect">
            <a:avLst/>
          </a:prstGeom>
          <a:ln w="28575">
            <a:solidFill>
              <a:srgbClr val="996633"/>
            </a:solidFill>
            <a:miter/>
          </a:ln>
        </p:spPr>
      </p:pic>
      <p:pic>
        <p:nvPicPr>
          <p:cNvPr id="64" name="image5.jpg" descr="S_Newton-Jun2009"/>
          <p:cNvPicPr/>
          <p:nvPr/>
        </p:nvPicPr>
        <p:blipFill>
          <a:blip r:embed="rId5">
            <a:extLst/>
          </a:blip>
          <a:stretch>
            <a:fillRect/>
          </a:stretch>
        </p:blipFill>
        <p:spPr>
          <a:xfrm>
            <a:off x="2362200" y="4495800"/>
            <a:ext cx="1890714" cy="2362200"/>
          </a:xfrm>
          <a:prstGeom prst="rect">
            <a:avLst/>
          </a:prstGeom>
          <a:ln>
            <a:solidFill>
              <a:srgbClr val="3366FF"/>
            </a:solidFill>
            <a:miter/>
          </a:ln>
        </p:spPr>
      </p:pic>
      <p:pic>
        <p:nvPicPr>
          <p:cNvPr id="65" name="image6.jpg" descr="Robert_Luhn-crop"/>
          <p:cNvPicPr/>
          <p:nvPr/>
        </p:nvPicPr>
        <p:blipFill>
          <a:blip r:embed="rId6">
            <a:extLst/>
          </a:blip>
          <a:stretch>
            <a:fillRect/>
          </a:stretch>
        </p:blipFill>
        <p:spPr>
          <a:xfrm>
            <a:off x="7386636" y="1447800"/>
            <a:ext cx="1757364" cy="2235200"/>
          </a:xfrm>
          <a:prstGeom prst="rect">
            <a:avLst/>
          </a:prstGeom>
          <a:ln>
            <a:solidFill>
              <a:srgbClr val="008000"/>
            </a:solidFill>
            <a:miter/>
          </a:ln>
        </p:spPr>
      </p:pic>
      <p:pic>
        <p:nvPicPr>
          <p:cNvPr id="66" name="image7.jpg" descr="Rosenau-wre_0442_ws"/>
          <p:cNvPicPr/>
          <p:nvPr/>
        </p:nvPicPr>
        <p:blipFill>
          <a:blip r:embed="rId7">
            <a:extLst/>
          </a:blip>
          <a:stretch>
            <a:fillRect/>
          </a:stretch>
        </p:blipFill>
        <p:spPr>
          <a:xfrm>
            <a:off x="4800600" y="4038600"/>
            <a:ext cx="1873250" cy="2819400"/>
          </a:xfrm>
          <a:prstGeom prst="rect">
            <a:avLst/>
          </a:prstGeom>
          <a:ln>
            <a:solidFill/>
            <a:miter/>
          </a:ln>
        </p:spPr>
      </p:pic>
      <p:pic>
        <p:nvPicPr>
          <p:cNvPr id="67" name="image8.jpg" descr="F:\PMJH Pictures\Hess PMJ\Professional\PMJH-2 James Geoghegan 3-18-2010.JPG"/>
          <p:cNvPicPr/>
          <p:nvPr/>
        </p:nvPicPr>
        <p:blipFill>
          <a:blip r:embed="rId8">
            <a:extLst/>
          </a:blip>
          <a:stretch>
            <a:fillRect/>
          </a:stretch>
        </p:blipFill>
        <p:spPr>
          <a:xfrm rot="16200000">
            <a:off x="6877050" y="4591050"/>
            <a:ext cx="2590800" cy="1943100"/>
          </a:xfrm>
          <a:prstGeom prst="rect">
            <a:avLst/>
          </a:prstGeom>
          <a:ln w="12700">
            <a:miter lim="400000"/>
          </a:ln>
        </p:spPr>
      </p:pic>
      <p:pic>
        <p:nvPicPr>
          <p:cNvPr id="68" name="image9.jpg" descr="X:\Mark\Portraits\IMG_9841.JPG"/>
          <p:cNvPicPr/>
          <p:nvPr/>
        </p:nvPicPr>
        <p:blipFill>
          <a:blip r:embed="rId9">
            <a:extLst/>
          </a:blip>
          <a:srcRect l="16384" t="13559" r="13559" b="0"/>
          <a:stretch>
            <a:fillRect/>
          </a:stretch>
        </p:blipFill>
        <p:spPr>
          <a:xfrm rot="16200000">
            <a:off x="-227709" y="1904109"/>
            <a:ext cx="2566896" cy="2111478"/>
          </a:xfrm>
          <a:prstGeom prst="rect">
            <a:avLst/>
          </a:prstGeom>
          <a:ln w="12700">
            <a:miter lim="400000"/>
          </a:ln>
        </p:spPr>
      </p:pic>
      <p:pic>
        <p:nvPicPr>
          <p:cNvPr id="69" name="image10.jpg" descr="http://ncse.com/files/images2/people/ncse-staff/minda%20berbeco--headshot.jpg"/>
          <p:cNvPicPr/>
          <p:nvPr/>
        </p:nvPicPr>
        <p:blipFill>
          <a:blip r:embed="rId10">
            <a:extLst/>
          </a:blip>
          <a:stretch>
            <a:fillRect/>
          </a:stretch>
        </p:blipFill>
        <p:spPr>
          <a:xfrm>
            <a:off x="2286000" y="1524000"/>
            <a:ext cx="2054476" cy="2574334"/>
          </a:xfrm>
          <a:prstGeom prst="rect">
            <a:avLst/>
          </a:prstGeom>
          <a:ln w="12700">
            <a:miter lim="400000"/>
          </a:ln>
        </p:spPr>
      </p:pic>
      <p:pic>
        <p:nvPicPr>
          <p:cNvPr id="70" name="image11.png" descr="X:\NCSEPIXS\People\Staff\Staff_Photos\Reid-Ann\Ann-Reid-3.png"/>
          <p:cNvPicPr/>
          <p:nvPr/>
        </p:nvPicPr>
        <p:blipFill>
          <a:blip r:embed="rId11">
            <a:extLst/>
          </a:blip>
          <a:stretch>
            <a:fillRect/>
          </a:stretch>
        </p:blipFill>
        <p:spPr>
          <a:xfrm>
            <a:off x="4419600" y="838200"/>
            <a:ext cx="2590800" cy="3242461"/>
          </a:xfrm>
          <a:prstGeom prst="rect">
            <a:avLst/>
          </a:prstGeom>
          <a:ln w="25400">
            <a:solidFill>
              <a:srgbClr val="FFFF00"/>
            </a:solidFill>
          </a:ln>
        </p:spPr>
      </p:pic>
      <p:pic>
        <p:nvPicPr>
          <p:cNvPr id="71" name="image12.jpg" descr="H:\Pictures PMJH\NCSE\Genie 25th\DSC00610.JPG"/>
          <p:cNvPicPr/>
          <p:nvPr/>
        </p:nvPicPr>
        <p:blipFill>
          <a:blip r:embed="rId12">
            <a:extLst/>
          </a:blip>
          <a:srcRect l="11702" t="5674" r="4255" b="12056"/>
          <a:stretch>
            <a:fillRect/>
          </a:stretch>
        </p:blipFill>
        <p:spPr>
          <a:xfrm rot="16200000">
            <a:off x="1474041" y="1269160"/>
            <a:ext cx="3242460" cy="2380541"/>
          </a:xfrm>
          <a:prstGeom prst="rect">
            <a:avLst/>
          </a:prstGeom>
          <a:ln w="25400">
            <a:solidFill>
              <a:srgbClr val="FFFF00"/>
            </a:solidFill>
          </a:ln>
        </p:spPr>
      </p:pic>
      <p:pic>
        <p:nvPicPr>
          <p:cNvPr id="72" name="image2.jpg" descr="new_logo"/>
          <p:cNvPicPr/>
          <p:nvPr/>
        </p:nvPicPr>
        <p:blipFill>
          <a:blip r:embed="rId13">
            <a:extLst/>
          </a:blip>
          <a:stretch>
            <a:fillRect/>
          </a:stretch>
        </p:blipFill>
        <p:spPr>
          <a:xfrm>
            <a:off x="228600" y="0"/>
            <a:ext cx="1295400" cy="2100119"/>
          </a:xfrm>
          <a:prstGeom prst="rect">
            <a:avLst/>
          </a:prstGeom>
          <a:ln w="19050">
            <a:solidFill>
              <a:srgbClr val="FFFFFF"/>
            </a:solidFill>
            <a:miter/>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71"/>
                                        </p:tgtEl>
                                        <p:attrNameLst>
                                          <p:attrName>style.visibility</p:attrName>
                                        </p:attrNameLst>
                                      </p:cBhvr>
                                      <p:to>
                                        <p:strVal val="visible"/>
                                      </p:to>
                                    </p:set>
                                    <p:animEffect filter="fade" transition="in">
                                      <p:cBhvr>
                                        <p:cTn id="7" dur="2000"/>
                                        <p:tgtEl>
                                          <p:spTgt spid="71"/>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70"/>
                                        </p:tgtEl>
                                        <p:attrNameLst>
                                          <p:attrName>style.visibility</p:attrName>
                                        </p:attrNameLst>
                                      </p:cBhvr>
                                      <p:to>
                                        <p:strVal val="visible"/>
                                      </p:to>
                                    </p:set>
                                    <p:animEffect filter="fade" transition="in">
                                      <p:cBhvr>
                                        <p:cTn id="11" dur="2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 grpId="2"/>
      <p:bldP build="whole" bldLvl="1" animBg="1" rev="0" advAuto="0" spid="71"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title"/>
          </p:nvPr>
        </p:nvSpPr>
        <p:spPr>
          <a:xfrm>
            <a:off x="457200" y="274638"/>
            <a:ext cx="8229600" cy="1143001"/>
          </a:xfrm>
          <a:prstGeom prst="rect">
            <a:avLst/>
          </a:prstGeom>
        </p:spPr>
        <p:txBody>
          <a:bodyPr/>
          <a:lstStyle>
            <a:lvl1pPr>
              <a:defRPr>
                <a:latin typeface="Times New Roman"/>
                <a:ea typeface="Times New Roman"/>
                <a:cs typeface="Times New Roman"/>
                <a:sym typeface="Times New Roman"/>
              </a:defRPr>
            </a:lvl1pPr>
          </a:lstStyle>
          <a:p>
            <a:pPr lvl="0">
              <a:defRPr sz="1800"/>
            </a:pPr>
            <a:r>
              <a:rPr sz="4400"/>
              <a:t>Who am I?  What do I do?</a:t>
            </a:r>
          </a:p>
        </p:txBody>
      </p:sp>
      <p:sp>
        <p:nvSpPr>
          <p:cNvPr id="77" name="Shape 77"/>
          <p:cNvSpPr/>
          <p:nvPr>
            <p:ph type="body" idx="1"/>
          </p:nvPr>
        </p:nvSpPr>
        <p:spPr>
          <a:xfrm>
            <a:off x="228600" y="1905000"/>
            <a:ext cx="4038600" cy="4648200"/>
          </a:xfrm>
          <a:prstGeom prst="rect">
            <a:avLst/>
          </a:prstGeom>
          <a:gradFill>
            <a:gsLst>
              <a:gs pos="0">
                <a:srgbClr val="FFEFD1"/>
              </a:gs>
              <a:gs pos="64999">
                <a:srgbClr val="F0EBD5"/>
              </a:gs>
              <a:gs pos="100000">
                <a:srgbClr val="D1C39F"/>
              </a:gs>
            </a:gsLst>
            <a:lin ang="5400000"/>
          </a:gradFill>
          <a:ln w="19050">
            <a:solidFill>
              <a:srgbClr val="99CC00"/>
            </a:solidFill>
            <a:bevel/>
          </a:ln>
        </p:spPr>
        <p:txBody>
          <a:bodyPr lIns="0" tIns="0" rIns="0" bIns="0"/>
          <a:lstStyle/>
          <a:p>
            <a:pPr lvl="0" marL="300037" indent="-300037">
              <a:lnSpc>
                <a:spcPct val="81000"/>
              </a:lnSpc>
              <a:spcBef>
                <a:spcPts val="600"/>
              </a:spcBef>
              <a:buClr>
                <a:srgbClr val="008000"/>
              </a:buClr>
              <a:defRPr sz="1800"/>
            </a:pPr>
            <a:r>
              <a:rPr sz="2800">
                <a:solidFill>
                  <a:srgbClr val="008000"/>
                </a:solidFill>
                <a:effectLst>
                  <a:outerShdw sx="100000" sy="100000" kx="0" ky="0" algn="b" rotWithShape="0" blurRad="38100" dist="38100" dir="2700000">
                    <a:srgbClr val="000000">
                      <a:alpha val="43137"/>
                    </a:srgbClr>
                  </a:outerShdw>
                </a:effectLst>
                <a:latin typeface="Times New Roman"/>
                <a:ea typeface="Times New Roman"/>
                <a:cs typeface="Times New Roman"/>
                <a:sym typeface="Times New Roman"/>
              </a:rPr>
              <a:t>Catholic Christian Historical theologian</a:t>
            </a:r>
            <a:endParaRPr sz="2800">
              <a:solidFill>
                <a:srgbClr val="008000"/>
              </a:solidFill>
              <a:effectLst>
                <a:outerShdw sx="100000" sy="100000" kx="0" ky="0" algn="b" rotWithShape="0" blurRad="38100" dist="38100" dir="2700000">
                  <a:srgbClr val="000000">
                    <a:alpha val="43137"/>
                  </a:srgbClr>
                </a:outerShdw>
              </a:effectLst>
              <a:latin typeface="Times New Roman"/>
              <a:ea typeface="Times New Roman"/>
              <a:cs typeface="Times New Roman"/>
              <a:sym typeface="Times New Roman"/>
            </a:endParaRPr>
          </a:p>
          <a:p>
            <a:pPr lvl="0" marL="300037" indent="-300037">
              <a:lnSpc>
                <a:spcPct val="81000"/>
              </a:lnSpc>
              <a:spcBef>
                <a:spcPts val="600"/>
              </a:spcBef>
              <a:buClr>
                <a:srgbClr val="008000"/>
              </a:buClr>
              <a:defRPr sz="1800"/>
            </a:pPr>
            <a:r>
              <a:rPr sz="2800">
                <a:solidFill>
                  <a:srgbClr val="008000"/>
                </a:solidFill>
                <a:effectLst>
                  <a:outerShdw sx="100000" sy="100000" kx="0" ky="0" algn="b" rotWithShape="0" blurRad="38100" dist="38100" dir="2700000">
                    <a:srgbClr val="000000">
                      <a:alpha val="43137"/>
                    </a:srgbClr>
                  </a:outerShdw>
                </a:effectLst>
                <a:latin typeface="Times New Roman"/>
                <a:ea typeface="Times New Roman"/>
                <a:cs typeface="Times New Roman"/>
                <a:sym typeface="Times New Roman"/>
              </a:rPr>
              <a:t>NCSE Director of Outreach to Religious Communities</a:t>
            </a:r>
            <a:endParaRPr sz="2800">
              <a:solidFill>
                <a:srgbClr val="008000"/>
              </a:solidFill>
              <a:effectLst>
                <a:outerShdw sx="100000" sy="100000" kx="0" ky="0" algn="b" rotWithShape="0" blurRad="38100" dist="38100" dir="2700000">
                  <a:srgbClr val="000000">
                    <a:alpha val="43137"/>
                  </a:srgbClr>
                </a:outerShdw>
              </a:effectLst>
              <a:latin typeface="Times New Roman"/>
              <a:ea typeface="Times New Roman"/>
              <a:cs typeface="Times New Roman"/>
              <a:sym typeface="Times New Roman"/>
            </a:endParaRPr>
          </a:p>
          <a:p>
            <a:pPr lvl="0" marL="300037" indent="-300037">
              <a:lnSpc>
                <a:spcPct val="81000"/>
              </a:lnSpc>
              <a:spcBef>
                <a:spcPts val="600"/>
              </a:spcBef>
              <a:buClr>
                <a:srgbClr val="008000"/>
              </a:buClr>
              <a:defRPr sz="1800"/>
            </a:pPr>
            <a:r>
              <a:rPr sz="2800">
                <a:solidFill>
                  <a:srgbClr val="008000"/>
                </a:solidFill>
                <a:effectLst>
                  <a:outerShdw sx="100000" sy="100000" kx="0" ky="0" algn="b" rotWithShape="0" blurRad="38100" dist="38100" dir="2700000">
                    <a:srgbClr val="000000">
                      <a:alpha val="43137"/>
                    </a:srgbClr>
                  </a:outerShdw>
                </a:effectLst>
                <a:latin typeface="Times New Roman"/>
                <a:ea typeface="Times New Roman"/>
                <a:cs typeface="Times New Roman"/>
                <a:sym typeface="Times New Roman"/>
              </a:rPr>
              <a:t>Sustainability ethicist</a:t>
            </a:r>
            <a:endParaRPr sz="2800">
              <a:solidFill>
                <a:srgbClr val="008000"/>
              </a:solidFill>
              <a:effectLst>
                <a:outerShdw sx="100000" sy="100000" kx="0" ky="0" algn="b" rotWithShape="0" blurRad="38100" dist="38100" dir="2700000">
                  <a:srgbClr val="000000">
                    <a:alpha val="43137"/>
                  </a:srgbClr>
                </a:outerShdw>
              </a:effectLst>
              <a:latin typeface="Times New Roman"/>
              <a:ea typeface="Times New Roman"/>
              <a:cs typeface="Times New Roman"/>
              <a:sym typeface="Times New Roman"/>
            </a:endParaRPr>
          </a:p>
          <a:p>
            <a:pPr lvl="0" marL="300037" indent="-300037">
              <a:lnSpc>
                <a:spcPct val="81000"/>
              </a:lnSpc>
              <a:spcBef>
                <a:spcPts val="600"/>
              </a:spcBef>
              <a:buClr>
                <a:srgbClr val="008000"/>
              </a:buClr>
              <a:defRPr sz="1800"/>
            </a:pPr>
            <a:r>
              <a:rPr sz="2800">
                <a:solidFill>
                  <a:srgbClr val="008000"/>
                </a:solidFill>
                <a:effectLst>
                  <a:outerShdw sx="100000" sy="100000" kx="0" ky="0" algn="b" rotWithShape="0" blurRad="38100" dist="38100" dir="2700000">
                    <a:srgbClr val="000000">
                      <a:alpha val="43137"/>
                    </a:srgbClr>
                  </a:outerShdw>
                </a:effectLst>
                <a:latin typeface="Times New Roman"/>
                <a:ea typeface="Times New Roman"/>
                <a:cs typeface="Times New Roman"/>
                <a:sym typeface="Times New Roman"/>
              </a:rPr>
              <a:t>Fellow, International Society for Science and Religion</a:t>
            </a:r>
            <a:endParaRPr sz="2800">
              <a:solidFill>
                <a:srgbClr val="008000"/>
              </a:solidFill>
              <a:effectLst>
                <a:outerShdw sx="100000" sy="100000" kx="0" ky="0" algn="b" rotWithShape="0" blurRad="38100" dist="38100" dir="2700000">
                  <a:srgbClr val="000000">
                    <a:alpha val="43137"/>
                  </a:srgbClr>
                </a:outerShdw>
              </a:effectLst>
              <a:latin typeface="Times New Roman"/>
              <a:ea typeface="Times New Roman"/>
              <a:cs typeface="Times New Roman"/>
              <a:sym typeface="Times New Roman"/>
            </a:endParaRPr>
          </a:p>
          <a:p>
            <a:pPr lvl="0" marL="300037" indent="-300037">
              <a:lnSpc>
                <a:spcPct val="81000"/>
              </a:lnSpc>
              <a:spcBef>
                <a:spcPts val="600"/>
              </a:spcBef>
              <a:buClr>
                <a:srgbClr val="008000"/>
              </a:buClr>
              <a:defRPr sz="1800"/>
            </a:pPr>
            <a:r>
              <a:rPr sz="2800">
                <a:solidFill>
                  <a:srgbClr val="008000"/>
                </a:solidFill>
                <a:effectLst>
                  <a:outerShdw sx="100000" sy="100000" kx="0" ky="0" algn="b" rotWithShape="0" blurRad="38100" dist="38100" dir="2700000">
                    <a:srgbClr val="000000">
                      <a:alpha val="43137"/>
                    </a:srgbClr>
                  </a:outerShdw>
                </a:effectLst>
                <a:latin typeface="Times New Roman"/>
                <a:ea typeface="Times New Roman"/>
                <a:cs typeface="Times New Roman"/>
                <a:sym typeface="Times New Roman"/>
              </a:rPr>
              <a:t>Author, Catholicism and Science</a:t>
            </a:r>
          </a:p>
        </p:txBody>
      </p:sp>
      <p:pic>
        <p:nvPicPr>
          <p:cNvPr id="78" name="image13.jpg" descr="logo_color_highres_big"/>
          <p:cNvPicPr/>
          <p:nvPr/>
        </p:nvPicPr>
        <p:blipFill>
          <a:blip r:embed="rId2">
            <a:extLst/>
          </a:blip>
          <a:stretch>
            <a:fillRect/>
          </a:stretch>
        </p:blipFill>
        <p:spPr>
          <a:xfrm>
            <a:off x="4343400" y="3048000"/>
            <a:ext cx="4648200" cy="3435350"/>
          </a:xfrm>
          <a:prstGeom prst="rect">
            <a:avLst/>
          </a:prstGeom>
          <a:ln w="12700">
            <a:miter lim="400000"/>
          </a:ln>
        </p:spPr>
      </p:pic>
      <p:pic>
        <p:nvPicPr>
          <p:cNvPr id="79" name="image14.png"/>
          <p:cNvPicPr/>
          <p:nvPr/>
        </p:nvPicPr>
        <p:blipFill>
          <a:blip r:embed="rId3">
            <a:extLst/>
          </a:blip>
          <a:stretch>
            <a:fillRect/>
          </a:stretch>
        </p:blipFill>
        <p:spPr>
          <a:xfrm>
            <a:off x="5867400" y="1295400"/>
            <a:ext cx="2909889" cy="5257800"/>
          </a:xfrm>
          <a:prstGeom prst="rect">
            <a:avLst/>
          </a:prstGeom>
          <a:ln w="12700">
            <a:miter lim="400000"/>
          </a:ln>
        </p:spPr>
      </p:pic>
      <p:pic>
        <p:nvPicPr>
          <p:cNvPr id="80" name="image15.jpg" descr="Hawaii Pictures Jan 3-12 2008 282"/>
          <p:cNvPicPr/>
          <p:nvPr/>
        </p:nvPicPr>
        <p:blipFill>
          <a:blip r:embed="rId4">
            <a:extLst/>
          </a:blip>
          <a:stretch>
            <a:fillRect/>
          </a:stretch>
        </p:blipFill>
        <p:spPr>
          <a:xfrm>
            <a:off x="5181600" y="1219200"/>
            <a:ext cx="3714750" cy="4953000"/>
          </a:xfrm>
          <a:prstGeom prst="rect">
            <a:avLst/>
          </a:prstGeom>
          <a:ln w="12700">
            <a:miter lim="400000"/>
          </a:ln>
        </p:spPr>
      </p:pic>
      <p:pic>
        <p:nvPicPr>
          <p:cNvPr id="81" name="image16.jpg"/>
          <p:cNvPicPr/>
          <p:nvPr/>
        </p:nvPicPr>
        <p:blipFill>
          <a:blip r:embed="rId5">
            <a:extLst/>
          </a:blip>
          <a:stretch>
            <a:fillRect/>
          </a:stretch>
        </p:blipFill>
        <p:spPr>
          <a:xfrm>
            <a:off x="685800" y="304800"/>
            <a:ext cx="7839075" cy="1190625"/>
          </a:xfrm>
          <a:prstGeom prst="rect">
            <a:avLst/>
          </a:prstGeom>
          <a:ln w="25400">
            <a:solidFill>
              <a:srgbClr val="002060"/>
            </a:solidFill>
            <a:miter/>
          </a:ln>
        </p:spPr>
      </p:pic>
      <p:pic>
        <p:nvPicPr>
          <p:cNvPr id="82" name="image17.jpg" descr="CASMW cover"/>
          <p:cNvPicPr/>
          <p:nvPr/>
        </p:nvPicPr>
        <p:blipFill>
          <a:blip r:embed="rId6">
            <a:extLst/>
          </a:blip>
          <a:stretch>
            <a:fillRect/>
          </a:stretch>
        </p:blipFill>
        <p:spPr>
          <a:xfrm>
            <a:off x="4724400" y="217488"/>
            <a:ext cx="4100513" cy="648811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77">
                                            <p:bg/>
                                          </p:spTgt>
                                        </p:tgtEl>
                                        <p:attrNameLst>
                                          <p:attrName>style.visibility</p:attrName>
                                        </p:attrNameLst>
                                      </p:cBhvr>
                                      <p:to>
                                        <p:strVal val="visible"/>
                                      </p:to>
                                    </p:set>
                                    <p:animEffect filter="fade" transition="in">
                                      <p:cBhvr>
                                        <p:cTn id="7" dur="2000"/>
                                        <p:tgtEl>
                                          <p:spTgt spid="77">
                                            <p:bg/>
                                          </p:spTgt>
                                        </p:tgtEl>
                                      </p:cBhvr>
                                    </p:animEffect>
                                  </p:childTnLst>
                                </p:cTn>
                              </p:par>
                              <p:par>
                                <p:cTn id="8" presetClass="entr" presetSubtype="0" presetID="10" grpId="1" fill="hold">
                                  <p:stCondLst>
                                    <p:cond delay="0"/>
                                  </p:stCondLst>
                                  <p:iterate type="el" backwards="0">
                                    <p:tmAbs val="0"/>
                                  </p:iterate>
                                  <p:childTnLst>
                                    <p:set>
                                      <p:cBhvr>
                                        <p:cTn id="9" fill="hold"/>
                                        <p:tgtEl>
                                          <p:spTgt spid="77">
                                            <p:txEl>
                                              <p:pRg st="0" end="0"/>
                                            </p:txEl>
                                          </p:spTgt>
                                        </p:tgtEl>
                                        <p:attrNameLst>
                                          <p:attrName>style.visibility</p:attrName>
                                        </p:attrNameLst>
                                      </p:cBhvr>
                                      <p:to>
                                        <p:strVal val="visible"/>
                                      </p:to>
                                    </p:set>
                                    <p:animEffect filter="fade" transition="in">
                                      <p:cBhvr>
                                        <p:cTn id="10" dur="2000"/>
                                        <p:tgtEl>
                                          <p:spTgt spid="77">
                                            <p:txEl>
                                              <p:pRg st="0" end="0"/>
                                            </p:txEl>
                                          </p:spTgt>
                                        </p:tgtEl>
                                      </p:cBhvr>
                                    </p:animEffect>
                                  </p:childTnLst>
                                </p:cTn>
                              </p:par>
                            </p:childTnLst>
                          </p:cTn>
                        </p:par>
                        <p:par>
                          <p:cTn id="11" fill="hold">
                            <p:stCondLst>
                              <p:cond delay="2000"/>
                            </p:stCondLst>
                            <p:childTnLst>
                              <p:par>
                                <p:cTn id="12" nodeType="afterEffect" presetClass="entr" presetSubtype="0" presetID="10" grpId="1" fill="hold">
                                  <p:stCondLst>
                                    <p:cond delay="0"/>
                                  </p:stCondLst>
                                  <p:iterate type="el" backwards="0">
                                    <p:tmAbs val="0"/>
                                  </p:iterate>
                                  <p:childTnLst>
                                    <p:set>
                                      <p:cBhvr>
                                        <p:cTn id="13" fill="hold"/>
                                        <p:tgtEl>
                                          <p:spTgt spid="77">
                                            <p:txEl>
                                              <p:pRg st="1" end="1"/>
                                            </p:txEl>
                                          </p:spTgt>
                                        </p:tgtEl>
                                        <p:attrNameLst>
                                          <p:attrName>style.visibility</p:attrName>
                                        </p:attrNameLst>
                                      </p:cBhvr>
                                      <p:to>
                                        <p:strVal val="visible"/>
                                      </p:to>
                                    </p:set>
                                    <p:animEffect filter="fade" transition="in">
                                      <p:cBhvr>
                                        <p:cTn id="14" dur="2000"/>
                                        <p:tgtEl>
                                          <p:spTgt spid="77">
                                            <p:txEl>
                                              <p:pRg st="1" end="1"/>
                                            </p:txEl>
                                          </p:spTgt>
                                        </p:tgtEl>
                                      </p:cBhvr>
                                    </p:animEffect>
                                  </p:childTnLst>
                                </p:cTn>
                              </p:par>
                            </p:childTnLst>
                          </p:cTn>
                        </p:par>
                        <p:par>
                          <p:cTn id="15" fill="hold">
                            <p:stCondLst>
                              <p:cond delay="4000"/>
                            </p:stCondLst>
                            <p:childTnLst>
                              <p:par>
                                <p:cTn id="16" nodeType="afterEffect" presetClass="entr" presetSubtype="0" presetID="10" grpId="2" fill="hold">
                                  <p:stCondLst>
                                    <p:cond delay="0"/>
                                  </p:stCondLst>
                                  <p:iterate type="el" backwards="0">
                                    <p:tmAbs val="0"/>
                                  </p:iterate>
                                  <p:childTnLst>
                                    <p:set>
                                      <p:cBhvr>
                                        <p:cTn id="17" fill="hold"/>
                                        <p:tgtEl>
                                          <p:spTgt spid="79"/>
                                        </p:tgtEl>
                                        <p:attrNameLst>
                                          <p:attrName>style.visibility</p:attrName>
                                        </p:attrNameLst>
                                      </p:cBhvr>
                                      <p:to>
                                        <p:strVal val="visible"/>
                                      </p:to>
                                    </p:set>
                                    <p:animEffect filter="fade" transition="in">
                                      <p:cBhvr>
                                        <p:cTn id="18" dur="2000"/>
                                        <p:tgtEl>
                                          <p:spTgt spid="79"/>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0" grpId="1" fill="hold">
                                  <p:stCondLst>
                                    <p:cond delay="0"/>
                                  </p:stCondLst>
                                  <p:iterate type="el" backwards="0">
                                    <p:tmAbs val="0"/>
                                  </p:iterate>
                                  <p:childTnLst>
                                    <p:set>
                                      <p:cBhvr>
                                        <p:cTn id="22" fill="hold"/>
                                        <p:tgtEl>
                                          <p:spTgt spid="77">
                                            <p:txEl>
                                              <p:pRg st="2" end="2"/>
                                            </p:txEl>
                                          </p:spTgt>
                                        </p:tgtEl>
                                        <p:attrNameLst>
                                          <p:attrName>style.visibility</p:attrName>
                                        </p:attrNameLst>
                                      </p:cBhvr>
                                      <p:to>
                                        <p:strVal val="visible"/>
                                      </p:to>
                                    </p:set>
                                    <p:animEffect filter="fade" transition="in">
                                      <p:cBhvr>
                                        <p:cTn id="23" dur="2000"/>
                                        <p:tgtEl>
                                          <p:spTgt spid="77">
                                            <p:txEl>
                                              <p:pRg st="2" end="2"/>
                                            </p:txEl>
                                          </p:spTgt>
                                        </p:tgtEl>
                                      </p:cBhvr>
                                    </p:animEffect>
                                  </p:childTnLst>
                                </p:cTn>
                              </p:par>
                            </p:childTnLst>
                          </p:cTn>
                        </p:par>
                        <p:par>
                          <p:cTn id="24" fill="hold">
                            <p:stCondLst>
                              <p:cond delay="2000"/>
                            </p:stCondLst>
                            <p:childTnLst>
                              <p:par>
                                <p:cTn id="25" nodeType="afterEffect" presetClass="exit" presetSubtype="0" presetID="10" grpId="3" fill="hold">
                                  <p:stCondLst>
                                    <p:cond delay="0"/>
                                  </p:stCondLst>
                                  <p:iterate type="el" backwards="0">
                                    <p:tmAbs val="0"/>
                                  </p:iterate>
                                  <p:childTnLst>
                                    <p:animEffect filter="fade" transition="out">
                                      <p:cBhvr>
                                        <p:cTn id="26" dur="2000" fill="hold"/>
                                        <p:tgtEl>
                                          <p:spTgt spid="79"/>
                                        </p:tgtEl>
                                      </p:cBhvr>
                                    </p:animEffect>
                                    <p:set>
                                      <p:cBhvr>
                                        <p:cTn id="27" fill="hold">
                                          <p:stCondLst>
                                            <p:cond delay="1999"/>
                                          </p:stCondLst>
                                        </p:cTn>
                                        <p:tgtEl>
                                          <p:spTgt spid="79"/>
                                        </p:tgtEl>
                                        <p:attrNameLst>
                                          <p:attrName>style.visibility</p:attrName>
                                        </p:attrNameLst>
                                      </p:cBhvr>
                                      <p:to>
                                        <p:strVal val="hidden"/>
                                      </p:to>
                                    </p:set>
                                  </p:childTnLst>
                                </p:cTn>
                              </p:par>
                            </p:childTnLst>
                          </p:cTn>
                        </p:par>
                        <p:par>
                          <p:cTn id="28" fill="hold">
                            <p:stCondLst>
                              <p:cond delay="4000"/>
                            </p:stCondLst>
                            <p:childTnLst>
                              <p:par>
                                <p:cTn id="29" nodeType="afterEffect" presetClass="entr" presetSubtype="0" presetID="10" grpId="4" fill="hold">
                                  <p:stCondLst>
                                    <p:cond delay="0"/>
                                  </p:stCondLst>
                                  <p:iterate type="el" backwards="0">
                                    <p:tmAbs val="0"/>
                                  </p:iterate>
                                  <p:childTnLst>
                                    <p:set>
                                      <p:cBhvr>
                                        <p:cTn id="30" fill="hold"/>
                                        <p:tgtEl>
                                          <p:spTgt spid="78"/>
                                        </p:tgtEl>
                                        <p:attrNameLst>
                                          <p:attrName>style.visibility</p:attrName>
                                        </p:attrNameLst>
                                      </p:cBhvr>
                                      <p:to>
                                        <p:strVal val="visible"/>
                                      </p:to>
                                    </p:set>
                                    <p:animEffect filter="fade" transition="in">
                                      <p:cBhvr>
                                        <p:cTn id="31" dur="2000"/>
                                        <p:tgtEl>
                                          <p:spTgt spid="78"/>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0" grpId="1" fill="hold">
                                  <p:stCondLst>
                                    <p:cond delay="0"/>
                                  </p:stCondLst>
                                  <p:iterate type="el" backwards="0">
                                    <p:tmAbs val="0"/>
                                  </p:iterate>
                                  <p:childTnLst>
                                    <p:set>
                                      <p:cBhvr>
                                        <p:cTn id="35" fill="hold"/>
                                        <p:tgtEl>
                                          <p:spTgt spid="77">
                                            <p:txEl>
                                              <p:pRg st="3" end="3"/>
                                            </p:txEl>
                                          </p:spTgt>
                                        </p:tgtEl>
                                        <p:attrNameLst>
                                          <p:attrName>style.visibility</p:attrName>
                                        </p:attrNameLst>
                                      </p:cBhvr>
                                      <p:to>
                                        <p:strVal val="visible"/>
                                      </p:to>
                                    </p:set>
                                    <p:animEffect filter="fade" transition="in">
                                      <p:cBhvr>
                                        <p:cTn id="36" dur="2000"/>
                                        <p:tgtEl>
                                          <p:spTgt spid="77">
                                            <p:txEl>
                                              <p:pRg st="3" end="3"/>
                                            </p:txEl>
                                          </p:spTgt>
                                        </p:tgtEl>
                                      </p:cBhvr>
                                    </p:animEffect>
                                  </p:childTnLst>
                                </p:cTn>
                              </p:par>
                            </p:childTnLst>
                          </p:cTn>
                        </p:par>
                        <p:par>
                          <p:cTn id="37" fill="hold">
                            <p:stCondLst>
                              <p:cond delay="2000"/>
                            </p:stCondLst>
                            <p:childTnLst>
                              <p:par>
                                <p:cTn id="38" nodeType="afterEffect" presetClass="entr" presetSubtype="0" presetID="10" grpId="5" fill="hold">
                                  <p:stCondLst>
                                    <p:cond delay="0"/>
                                  </p:stCondLst>
                                  <p:iterate type="el" backwards="0">
                                    <p:tmAbs val="0"/>
                                  </p:iterate>
                                  <p:childTnLst>
                                    <p:set>
                                      <p:cBhvr>
                                        <p:cTn id="39" fill="hold"/>
                                        <p:tgtEl>
                                          <p:spTgt spid="80"/>
                                        </p:tgtEl>
                                        <p:attrNameLst>
                                          <p:attrName>style.visibility</p:attrName>
                                        </p:attrNameLst>
                                      </p:cBhvr>
                                      <p:to>
                                        <p:strVal val="visible"/>
                                      </p:to>
                                    </p:set>
                                    <p:animEffect filter="fade" transition="in">
                                      <p:cBhvr>
                                        <p:cTn id="40" dur="2000"/>
                                        <p:tgtEl>
                                          <p:spTgt spid="80"/>
                                        </p:tgtEl>
                                      </p:cBhvr>
                                    </p:animEffect>
                                  </p:childTnLst>
                                </p:cTn>
                              </p:par>
                            </p:childTnLst>
                          </p:cTn>
                        </p:par>
                        <p:par>
                          <p:cTn id="41" fill="hold">
                            <p:stCondLst>
                              <p:cond delay="4000"/>
                            </p:stCondLst>
                            <p:childTnLst>
                              <p:par>
                                <p:cTn id="42" nodeType="afterEffect" presetClass="exit" presetSubtype="4" presetID="2" grpId="6" fill="hold">
                                  <p:stCondLst>
                                    <p:cond delay="0"/>
                                  </p:stCondLst>
                                  <p:iterate type="el" backwards="0">
                                    <p:tmAbs val="0"/>
                                  </p:iterate>
                                  <p:childTnLst>
                                    <p:anim calcmode="lin" valueType="num">
                                      <p:cBhvr>
                                        <p:cTn id="43" dur="1000" fill="hold"/>
                                        <p:tgtEl>
                                          <p:spTgt spid="78"/>
                                        </p:tgtEl>
                                        <p:attrNameLst>
                                          <p:attrName>ppt_x</p:attrName>
                                        </p:attrNameLst>
                                      </p:cBhvr>
                                      <p:tavLst>
                                        <p:tav tm="0">
                                          <p:val>
                                            <p:strVal val="ppt_x"/>
                                          </p:val>
                                        </p:tav>
                                        <p:tav tm="100000">
                                          <p:val>
                                            <p:strVal val="ppt_x"/>
                                          </p:val>
                                        </p:tav>
                                      </p:tavLst>
                                    </p:anim>
                                    <p:anim calcmode="lin" valueType="num">
                                      <p:cBhvr>
                                        <p:cTn id="44" dur="1000" fill="hold"/>
                                        <p:tgtEl>
                                          <p:spTgt spid="78"/>
                                        </p:tgtEl>
                                        <p:attrNameLst>
                                          <p:attrName>ppt_y</p:attrName>
                                        </p:attrNameLst>
                                      </p:cBhvr>
                                      <p:tavLst>
                                        <p:tav tm="0">
                                          <p:val>
                                            <p:strVal val="ppt_y"/>
                                          </p:val>
                                        </p:tav>
                                        <p:tav tm="100000">
                                          <p:val>
                                            <p:strVal val="1+ppt_h/2"/>
                                          </p:val>
                                        </p:tav>
                                      </p:tavLst>
                                    </p:anim>
                                    <p:set>
                                      <p:cBhvr>
                                        <p:cTn id="45" fill="hold">
                                          <p:stCondLst>
                                            <p:cond delay="999"/>
                                          </p:stCondLst>
                                        </p:cTn>
                                        <p:tgtEl>
                                          <p:spTgt spid="7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0" presetID="10" grpId="1" fill="hold">
                                  <p:stCondLst>
                                    <p:cond delay="0"/>
                                  </p:stCondLst>
                                  <p:iterate type="el" backwards="0">
                                    <p:tmAbs val="0"/>
                                  </p:iterate>
                                  <p:childTnLst>
                                    <p:set>
                                      <p:cBhvr>
                                        <p:cTn id="49" fill="hold"/>
                                        <p:tgtEl>
                                          <p:spTgt spid="77">
                                            <p:txEl>
                                              <p:pRg st="4" end="4"/>
                                            </p:txEl>
                                          </p:spTgt>
                                        </p:tgtEl>
                                        <p:attrNameLst>
                                          <p:attrName>style.visibility</p:attrName>
                                        </p:attrNameLst>
                                      </p:cBhvr>
                                      <p:to>
                                        <p:strVal val="visible"/>
                                      </p:to>
                                    </p:set>
                                    <p:animEffect filter="fade" transition="in">
                                      <p:cBhvr>
                                        <p:cTn id="50" dur="2000"/>
                                        <p:tgtEl>
                                          <p:spTgt spid="77">
                                            <p:txEl>
                                              <p:pRg st="4" end="4"/>
                                            </p:txEl>
                                          </p:spTgt>
                                        </p:tgtEl>
                                      </p:cBhvr>
                                    </p:animEffect>
                                  </p:childTnLst>
                                </p:cTn>
                              </p:par>
                            </p:childTnLst>
                          </p:cTn>
                        </p:par>
                        <p:par>
                          <p:cTn id="51" fill="hold">
                            <p:stCondLst>
                              <p:cond delay="2000"/>
                            </p:stCondLst>
                            <p:childTnLst>
                              <p:par>
                                <p:cTn id="52" nodeType="afterEffect" presetClass="entr" presetSubtype="0" presetID="10" grpId="7" fill="hold">
                                  <p:stCondLst>
                                    <p:cond delay="0"/>
                                  </p:stCondLst>
                                  <p:iterate type="el" backwards="0">
                                    <p:tmAbs val="0"/>
                                  </p:iterate>
                                  <p:childTnLst>
                                    <p:set>
                                      <p:cBhvr>
                                        <p:cTn id="53" fill="hold"/>
                                        <p:tgtEl>
                                          <p:spTgt spid="81"/>
                                        </p:tgtEl>
                                        <p:attrNameLst>
                                          <p:attrName>style.visibility</p:attrName>
                                        </p:attrNameLst>
                                      </p:cBhvr>
                                      <p:to>
                                        <p:strVal val="visible"/>
                                      </p:to>
                                    </p:set>
                                    <p:animEffect filter="fade" transition="in">
                                      <p:cBhvr>
                                        <p:cTn id="54" dur="2000"/>
                                        <p:tgtEl>
                                          <p:spTgt spid="81"/>
                                        </p:tgtEl>
                                      </p:cBhvr>
                                    </p:animEffect>
                                  </p:childTnLst>
                                </p:cTn>
                              </p:par>
                            </p:childTnLst>
                          </p:cTn>
                        </p:par>
                        <p:par>
                          <p:cTn id="55" fill="hold">
                            <p:stCondLst>
                              <p:cond delay="4000"/>
                            </p:stCondLst>
                            <p:childTnLst>
                              <p:par>
                                <p:cTn id="56" nodeType="afterEffect" presetClass="exit" presetSubtype="0" presetID="10" grpId="8" fill="hold">
                                  <p:stCondLst>
                                    <p:cond delay="0"/>
                                  </p:stCondLst>
                                  <p:iterate type="el" backwards="0">
                                    <p:tmAbs val="0"/>
                                  </p:iterate>
                                  <p:childTnLst>
                                    <p:animEffect filter="fade" transition="out">
                                      <p:cBhvr>
                                        <p:cTn id="57" dur="2000" fill="hold"/>
                                        <p:tgtEl>
                                          <p:spTgt spid="80"/>
                                        </p:tgtEl>
                                      </p:cBhvr>
                                    </p:animEffect>
                                    <p:set>
                                      <p:cBhvr>
                                        <p:cTn id="58" fill="hold">
                                          <p:stCondLst>
                                            <p:cond delay="1999"/>
                                          </p:stCondLst>
                                        </p:cTn>
                                        <p:tgtEl>
                                          <p:spTgt spid="80"/>
                                        </p:tgtEl>
                                        <p:attrNameLst>
                                          <p:attrName>style.visibility</p:attrName>
                                        </p:attrNameLst>
                                      </p:cBhvr>
                                      <p:to>
                                        <p:strVal val="hidden"/>
                                      </p:to>
                                    </p:set>
                                  </p:childTnLst>
                                </p:cTn>
                              </p:par>
                            </p:childTnLst>
                          </p:cTn>
                        </p:par>
                        <p:par>
                          <p:cTn id="59" fill="hold">
                            <p:stCondLst>
                              <p:cond delay="6000"/>
                            </p:stCondLst>
                            <p:childTnLst>
                              <p:par>
                                <p:cTn id="60" nodeType="afterEffect" presetClass="entr" presetSubtype="0" presetID="10" grpId="9" fill="hold">
                                  <p:stCondLst>
                                    <p:cond delay="0"/>
                                  </p:stCondLst>
                                  <p:iterate type="el" backwards="0">
                                    <p:tmAbs val="0"/>
                                  </p:iterate>
                                  <p:childTnLst>
                                    <p:set>
                                      <p:cBhvr>
                                        <p:cTn id="61" fill="hold"/>
                                        <p:tgtEl>
                                          <p:spTgt spid="82"/>
                                        </p:tgtEl>
                                        <p:attrNameLst>
                                          <p:attrName>style.visibility</p:attrName>
                                        </p:attrNameLst>
                                      </p:cBhvr>
                                      <p:to>
                                        <p:strVal val="visible"/>
                                      </p:to>
                                    </p:set>
                                    <p:animEffect filter="fade" transition="in">
                                      <p:cBhvr>
                                        <p:cTn id="62" dur="8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 grpId="6"/>
      <p:bldP build="whole" bldLvl="1" animBg="1" rev="0" advAuto="0" spid="80" grpId="5"/>
      <p:bldP build="whole" bldLvl="1" animBg="1" rev="0" advAuto="0" spid="80" grpId="8"/>
      <p:bldP build="whole" bldLvl="1" animBg="1" rev="0" advAuto="0" spid="79" grpId="2"/>
      <p:bldP build="whole" bldLvl="1" animBg="1" rev="0" advAuto="0" spid="79" grpId="3"/>
      <p:bldP build="p" bldLvl="5" animBg="1" rev="0" advAuto="0" spid="77" grpId="1"/>
      <p:bldP build="whole" bldLvl="1" animBg="1" rev="0" advAuto="0" spid="82" grpId="9"/>
      <p:bldP build="whole" bldLvl="1" animBg="1" rev="0" advAuto="0" spid="78" grpId="4"/>
      <p:bldP build="whole" bldLvl="1" animBg="1" rev="0" advAuto="0" spid="81" grpId="7"/>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4" name="image2.jpg" descr="new_logo"/>
          <p:cNvPicPr/>
          <p:nvPr/>
        </p:nvPicPr>
        <p:blipFill>
          <a:blip r:embed="rId2">
            <a:extLst/>
          </a:blip>
          <a:stretch>
            <a:fillRect/>
          </a:stretch>
        </p:blipFill>
        <p:spPr>
          <a:xfrm>
            <a:off x="7924800" y="152400"/>
            <a:ext cx="990600" cy="1605974"/>
          </a:xfrm>
          <a:prstGeom prst="rect">
            <a:avLst/>
          </a:prstGeom>
          <a:ln w="12700">
            <a:miter lim="400000"/>
          </a:ln>
        </p:spPr>
      </p:pic>
      <p:sp>
        <p:nvSpPr>
          <p:cNvPr id="85" name="Shape 85"/>
          <p:cNvSpPr/>
          <p:nvPr/>
        </p:nvSpPr>
        <p:spPr>
          <a:xfrm>
            <a:off x="609600" y="457199"/>
            <a:ext cx="5943600" cy="6667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latin typeface="Times New Roman"/>
                <a:ea typeface="Times New Roman"/>
                <a:cs typeface="Times New Roman"/>
                <a:sym typeface="Times New Roman"/>
              </a:defRPr>
            </a:lvl1pPr>
          </a:lstStyle>
          <a:p>
            <a:pPr lvl="0">
              <a:defRPr sz="1800"/>
            </a:pPr>
            <a:r>
              <a:rPr sz="4000"/>
              <a:t>NCSE:  Why do we exist?</a:t>
            </a:r>
          </a:p>
        </p:txBody>
      </p:sp>
      <p:sp>
        <p:nvSpPr>
          <p:cNvPr id="86" name="Shape 86"/>
          <p:cNvSpPr/>
          <p:nvPr/>
        </p:nvSpPr>
        <p:spPr>
          <a:xfrm>
            <a:off x="457200" y="1676400"/>
            <a:ext cx="8001000" cy="41403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50661" indent="-350661">
              <a:buSzPct val="100000"/>
              <a:buFont typeface="Arial"/>
              <a:buChar char="•"/>
            </a:pPr>
            <a:r>
              <a:rPr sz="2800">
                <a:latin typeface="Times New Roman"/>
                <a:ea typeface="Times New Roman"/>
                <a:cs typeface="Times New Roman"/>
                <a:sym typeface="Times New Roman"/>
              </a:rPr>
              <a:t>To promote and defend the teaching of sound science – evolution and climate change.</a:t>
            </a:r>
            <a:endParaRPr sz="2800">
              <a:latin typeface="Times New Roman"/>
              <a:ea typeface="Times New Roman"/>
              <a:cs typeface="Times New Roman"/>
              <a:sym typeface="Times New Roman"/>
            </a:endParaRPr>
          </a:p>
          <a:p>
            <a:pPr lvl="0" marL="350661" indent="-350661">
              <a:buSzPct val="100000"/>
              <a:buFont typeface="Arial"/>
              <a:buChar char="•"/>
            </a:pPr>
            <a:r>
              <a:rPr sz="2800">
                <a:latin typeface="Times New Roman"/>
                <a:ea typeface="Times New Roman"/>
                <a:cs typeface="Times New Roman"/>
                <a:sym typeface="Times New Roman"/>
              </a:rPr>
              <a:t>To advocate for science in the media, at public and private events, in courtrooms, and in front of conferences, school boards and state legislatures. </a:t>
            </a:r>
            <a:endParaRPr sz="2800">
              <a:latin typeface="Times New Roman"/>
              <a:ea typeface="Times New Roman"/>
              <a:cs typeface="Times New Roman"/>
              <a:sym typeface="Times New Roman"/>
            </a:endParaRPr>
          </a:p>
          <a:p>
            <a:pPr lvl="0" marL="350661" indent="-350661">
              <a:buSzPct val="100000"/>
              <a:buFont typeface="Arial"/>
              <a:buChar char="•"/>
            </a:pPr>
            <a:r>
              <a:rPr sz="2800">
                <a:latin typeface="Times New Roman"/>
                <a:ea typeface="Times New Roman"/>
                <a:cs typeface="Times New Roman"/>
                <a:sym typeface="Times New Roman"/>
              </a:rPr>
              <a:t>Not to take on every dispute, but to empower people in local contexts to take action in defense of science teaching.</a:t>
            </a:r>
            <a:endParaRPr sz="2800">
              <a:latin typeface="Times New Roman"/>
              <a:ea typeface="Times New Roman"/>
              <a:cs typeface="Times New Roman"/>
              <a:sym typeface="Times New Roman"/>
            </a:endParaRPr>
          </a:p>
          <a:p>
            <a:pPr lvl="0" marL="350661" indent="-350661">
              <a:buSzPct val="100000"/>
              <a:buFont typeface="Arial"/>
              <a:buChar char="•"/>
            </a:pPr>
            <a:r>
              <a:rPr sz="2800">
                <a:latin typeface="Times New Roman"/>
                <a:ea typeface="Times New Roman"/>
                <a:cs typeface="Times New Roman"/>
                <a:sym typeface="Times New Roman"/>
              </a:rPr>
              <a:t>Not to launch gratuitous attacks on private belief.</a:t>
            </a:r>
            <a:endParaRPr sz="2800">
              <a:latin typeface="Times New Roman"/>
              <a:ea typeface="Times New Roman"/>
              <a:cs typeface="Times New Roman"/>
              <a:sym typeface="Times New Roman"/>
            </a:endParaRPr>
          </a:p>
          <a:p>
            <a:pPr lvl="0" marL="350661" indent="-350661">
              <a:buSzPct val="100000"/>
              <a:buFont typeface="Arial"/>
              <a:buChar char="•"/>
            </a:pPr>
            <a:r>
              <a:rPr sz="2800">
                <a:latin typeface="Times New Roman"/>
                <a:ea typeface="Times New Roman"/>
                <a:cs typeface="Times New Roman"/>
                <a:sym typeface="Times New Roman"/>
              </a:rPr>
              <a:t>Because life is short, email me:  hess@ncse.com.</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77" name="Group 177"/>
          <p:cNvGrpSpPr/>
          <p:nvPr/>
        </p:nvGrpSpPr>
        <p:grpSpPr>
          <a:xfrm>
            <a:off x="926989" y="157743"/>
            <a:ext cx="6312011" cy="6347963"/>
            <a:chOff x="0" y="0"/>
            <a:chExt cx="6312009" cy="6347962"/>
          </a:xfrm>
        </p:grpSpPr>
        <p:sp>
          <p:nvSpPr>
            <p:cNvPr id="88" name="Shape 88"/>
            <p:cNvSpPr/>
            <p:nvPr/>
          </p:nvSpPr>
          <p:spPr>
            <a:xfrm flipH="1">
              <a:off x="2886324" y="501026"/>
              <a:ext cx="2187" cy="5469603"/>
            </a:xfrm>
            <a:prstGeom prst="line">
              <a:avLst/>
            </a:prstGeom>
            <a:noFill/>
            <a:ln w="9525"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89" name="Shape 89"/>
            <p:cNvSpPr/>
            <p:nvPr/>
          </p:nvSpPr>
          <p:spPr>
            <a:xfrm>
              <a:off x="14577" y="2968637"/>
              <a:ext cx="5641451" cy="1390"/>
            </a:xfrm>
            <a:prstGeom prst="line">
              <a:avLst/>
            </a:prstGeom>
            <a:noFill/>
            <a:ln w="9525"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92" name="Group 92"/>
            <p:cNvGrpSpPr/>
            <p:nvPr/>
          </p:nvGrpSpPr>
          <p:grpSpPr>
            <a:xfrm>
              <a:off x="14577" y="592754"/>
              <a:ext cx="1180769" cy="629306"/>
              <a:chOff x="0" y="0"/>
              <a:chExt cx="1180768" cy="629304"/>
            </a:xfrm>
          </p:grpSpPr>
          <p:sp>
            <p:nvSpPr>
              <p:cNvPr id="90" name="Shape 90"/>
              <p:cNvSpPr/>
              <p:nvPr/>
            </p:nvSpPr>
            <p:spPr>
              <a:xfrm>
                <a:off x="0" y="0"/>
                <a:ext cx="1180769" cy="500333"/>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p>
            </p:txBody>
          </p:sp>
          <p:sp>
            <p:nvSpPr>
              <p:cNvPr id="91" name="Shape 91"/>
              <p:cNvSpPr/>
              <p:nvPr/>
            </p:nvSpPr>
            <p:spPr>
              <a:xfrm>
                <a:off x="0" y="0"/>
                <a:ext cx="1180769" cy="6293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Theistic Evolution</a:t>
                </a:r>
                <a:endParaRPr b="1" sz="1200"/>
              </a:p>
            </p:txBody>
          </p:sp>
        </p:grpSp>
        <p:grpSp>
          <p:nvGrpSpPr>
            <p:cNvPr id="95" name="Group 95"/>
            <p:cNvGrpSpPr/>
            <p:nvPr/>
          </p:nvGrpSpPr>
          <p:grpSpPr>
            <a:xfrm>
              <a:off x="4591878" y="592754"/>
              <a:ext cx="1180769" cy="500333"/>
              <a:chOff x="0" y="0"/>
              <a:chExt cx="1180768" cy="500332"/>
            </a:xfrm>
          </p:grpSpPr>
          <p:sp>
            <p:nvSpPr>
              <p:cNvPr id="93" name="Shape 93"/>
              <p:cNvSpPr/>
              <p:nvPr/>
            </p:nvSpPr>
            <p:spPr>
              <a:xfrm>
                <a:off x="-1" y="-1"/>
                <a:ext cx="1180770" cy="500334"/>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94" name="Shape 94"/>
              <p:cNvSpPr/>
              <p:nvPr/>
            </p:nvSpPr>
            <p:spPr>
              <a:xfrm>
                <a:off x="-1" y="-1"/>
                <a:ext cx="1180770" cy="4388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Non-theistic Evolution</a:t>
                </a:r>
              </a:p>
            </p:txBody>
          </p:sp>
        </p:grpSp>
        <p:grpSp>
          <p:nvGrpSpPr>
            <p:cNvPr id="98" name="Group 98"/>
            <p:cNvGrpSpPr/>
            <p:nvPr/>
          </p:nvGrpSpPr>
          <p:grpSpPr>
            <a:xfrm>
              <a:off x="131196" y="2377272"/>
              <a:ext cx="655983" cy="374555"/>
              <a:chOff x="0" y="0"/>
              <a:chExt cx="655982" cy="374554"/>
            </a:xfrm>
          </p:grpSpPr>
          <p:sp>
            <p:nvSpPr>
              <p:cNvPr id="96" name="Shape 96"/>
              <p:cNvSpPr/>
              <p:nvPr/>
            </p:nvSpPr>
            <p:spPr>
              <a:xfrm>
                <a:off x="-1" y="-1"/>
                <a:ext cx="655984" cy="374556"/>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97" name="Shape 97"/>
              <p:cNvSpPr/>
              <p:nvPr/>
            </p:nvSpPr>
            <p:spPr>
              <a:xfrm>
                <a:off x="-1" y="-1"/>
                <a:ext cx="655984" cy="2483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IDC</a:t>
                </a:r>
              </a:p>
            </p:txBody>
          </p:sp>
        </p:grpSp>
        <p:grpSp>
          <p:nvGrpSpPr>
            <p:cNvPr id="101" name="Group 101"/>
            <p:cNvGrpSpPr/>
            <p:nvPr/>
          </p:nvGrpSpPr>
          <p:grpSpPr>
            <a:xfrm>
              <a:off x="1443161" y="592754"/>
              <a:ext cx="918376" cy="501027"/>
              <a:chOff x="0" y="0"/>
              <a:chExt cx="918375" cy="501026"/>
            </a:xfrm>
          </p:grpSpPr>
          <p:sp>
            <p:nvSpPr>
              <p:cNvPr id="99" name="Shape 99"/>
              <p:cNvSpPr/>
              <p:nvPr/>
            </p:nvSpPr>
            <p:spPr>
              <a:xfrm>
                <a:off x="-1" y="-1"/>
                <a:ext cx="918377" cy="501028"/>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00" name="Shape 100"/>
              <p:cNvSpPr/>
              <p:nvPr/>
            </p:nvSpPr>
            <p:spPr>
              <a:xfrm>
                <a:off x="-1" y="-1"/>
                <a:ext cx="918377" cy="4388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Process Thought</a:t>
                </a:r>
              </a:p>
            </p:txBody>
          </p:sp>
        </p:grpSp>
        <p:grpSp>
          <p:nvGrpSpPr>
            <p:cNvPr id="104" name="Group 104"/>
            <p:cNvGrpSpPr/>
            <p:nvPr/>
          </p:nvGrpSpPr>
          <p:grpSpPr>
            <a:xfrm>
              <a:off x="131196" y="5971324"/>
              <a:ext cx="1311966" cy="376639"/>
              <a:chOff x="0" y="0"/>
              <a:chExt cx="1311964" cy="376638"/>
            </a:xfrm>
          </p:grpSpPr>
          <p:sp>
            <p:nvSpPr>
              <p:cNvPr id="102" name="Shape 102"/>
              <p:cNvSpPr/>
              <p:nvPr/>
            </p:nvSpPr>
            <p:spPr>
              <a:xfrm>
                <a:off x="0" y="-1"/>
                <a:ext cx="1311965" cy="376640"/>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03" name="Shape 103"/>
              <p:cNvSpPr/>
              <p:nvPr/>
            </p:nvSpPr>
            <p:spPr>
              <a:xfrm>
                <a:off x="0" y="-1"/>
                <a:ext cx="1311965" cy="2483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Flat Earthers </a:t>
                </a:r>
              </a:p>
            </p:txBody>
          </p:sp>
        </p:grpSp>
        <p:grpSp>
          <p:nvGrpSpPr>
            <p:cNvPr id="107" name="Group 107"/>
            <p:cNvGrpSpPr/>
            <p:nvPr/>
          </p:nvGrpSpPr>
          <p:grpSpPr>
            <a:xfrm>
              <a:off x="3148716" y="592754"/>
              <a:ext cx="1034995" cy="532993"/>
              <a:chOff x="0" y="0"/>
              <a:chExt cx="1034993" cy="532991"/>
            </a:xfrm>
          </p:grpSpPr>
          <p:sp>
            <p:nvSpPr>
              <p:cNvPr id="105" name="Shape 105"/>
              <p:cNvSpPr/>
              <p:nvPr/>
            </p:nvSpPr>
            <p:spPr>
              <a:xfrm>
                <a:off x="0" y="0"/>
                <a:ext cx="1034994" cy="532992"/>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06" name="Shape 106"/>
              <p:cNvSpPr/>
              <p:nvPr/>
            </p:nvSpPr>
            <p:spPr>
              <a:xfrm>
                <a:off x="0" y="0"/>
                <a:ext cx="1034994" cy="4388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Raelians – other ET</a:t>
                </a:r>
              </a:p>
            </p:txBody>
          </p:sp>
        </p:grpSp>
        <p:grpSp>
          <p:nvGrpSpPr>
            <p:cNvPr id="110" name="Group 110"/>
            <p:cNvGrpSpPr/>
            <p:nvPr/>
          </p:nvGrpSpPr>
          <p:grpSpPr>
            <a:xfrm>
              <a:off x="131196" y="3719830"/>
              <a:ext cx="1049573" cy="501027"/>
              <a:chOff x="0" y="0"/>
              <a:chExt cx="1049571" cy="501026"/>
            </a:xfrm>
          </p:grpSpPr>
          <p:sp>
            <p:nvSpPr>
              <p:cNvPr id="108" name="Shape 108"/>
              <p:cNvSpPr/>
              <p:nvPr/>
            </p:nvSpPr>
            <p:spPr>
              <a:xfrm>
                <a:off x="0" y="-1"/>
                <a:ext cx="1049572" cy="501028"/>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09" name="Shape 109"/>
              <p:cNvSpPr/>
              <p:nvPr/>
            </p:nvSpPr>
            <p:spPr>
              <a:xfrm>
                <a:off x="0" y="-1"/>
                <a:ext cx="1049572" cy="2483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Day Age OEC</a:t>
                </a:r>
              </a:p>
            </p:txBody>
          </p:sp>
        </p:grpSp>
        <p:grpSp>
          <p:nvGrpSpPr>
            <p:cNvPr id="113" name="Group 113"/>
            <p:cNvGrpSpPr/>
            <p:nvPr/>
          </p:nvGrpSpPr>
          <p:grpSpPr>
            <a:xfrm>
              <a:off x="131196" y="4345245"/>
              <a:ext cx="1180769" cy="499638"/>
              <a:chOff x="0" y="0"/>
              <a:chExt cx="1180768" cy="499636"/>
            </a:xfrm>
          </p:grpSpPr>
          <p:sp>
            <p:nvSpPr>
              <p:cNvPr id="111" name="Shape 111"/>
              <p:cNvSpPr/>
              <p:nvPr/>
            </p:nvSpPr>
            <p:spPr>
              <a:xfrm>
                <a:off x="-1" y="0"/>
                <a:ext cx="1180770" cy="499637"/>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12" name="Shape 112"/>
              <p:cNvSpPr/>
              <p:nvPr/>
            </p:nvSpPr>
            <p:spPr>
              <a:xfrm>
                <a:off x="-1" y="0"/>
                <a:ext cx="1180770" cy="2483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Gap Theory OEC</a:t>
                </a:r>
              </a:p>
            </p:txBody>
          </p:sp>
        </p:grpSp>
        <p:grpSp>
          <p:nvGrpSpPr>
            <p:cNvPr id="116" name="Group 116"/>
            <p:cNvGrpSpPr/>
            <p:nvPr/>
          </p:nvGrpSpPr>
          <p:grpSpPr>
            <a:xfrm>
              <a:off x="131196" y="5470992"/>
              <a:ext cx="1180769" cy="341894"/>
              <a:chOff x="0" y="0"/>
              <a:chExt cx="1180768" cy="341893"/>
            </a:xfrm>
          </p:grpSpPr>
          <p:sp>
            <p:nvSpPr>
              <p:cNvPr id="114" name="Shape 114"/>
              <p:cNvSpPr/>
              <p:nvPr/>
            </p:nvSpPr>
            <p:spPr>
              <a:xfrm>
                <a:off x="-1" y="-1"/>
                <a:ext cx="1180770" cy="341895"/>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15" name="Shape 115"/>
              <p:cNvSpPr/>
              <p:nvPr/>
            </p:nvSpPr>
            <p:spPr>
              <a:xfrm>
                <a:off x="-1" y="-1"/>
                <a:ext cx="1180770" cy="2483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Geocentrics</a:t>
                </a:r>
              </a:p>
            </p:txBody>
          </p:sp>
        </p:grpSp>
        <p:grpSp>
          <p:nvGrpSpPr>
            <p:cNvPr id="119" name="Group 119"/>
            <p:cNvGrpSpPr/>
            <p:nvPr/>
          </p:nvGrpSpPr>
          <p:grpSpPr>
            <a:xfrm>
              <a:off x="5247860" y="2844248"/>
              <a:ext cx="1064150" cy="509400"/>
              <a:chOff x="0" y="0"/>
              <a:chExt cx="1064148" cy="509398"/>
            </a:xfrm>
          </p:grpSpPr>
          <p:sp>
            <p:nvSpPr>
              <p:cNvPr id="117" name="Shape 117"/>
              <p:cNvSpPr/>
              <p:nvPr/>
            </p:nvSpPr>
            <p:spPr>
              <a:xfrm>
                <a:off x="0" y="0"/>
                <a:ext cx="1064149" cy="374555"/>
              </a:xfrm>
              <a:prstGeom prst="rect">
                <a:avLst/>
              </a:prstGeom>
              <a:solidFill>
                <a:srgbClr val="FFFFFF"/>
              </a:solidFill>
              <a:ln w="9525" cap="flat">
                <a:solidFill>
                  <a:srgbClr val="FFFFFF"/>
                </a:solidFill>
                <a:prstDash val="solid"/>
                <a:miter lim="800000"/>
              </a:ln>
              <a:effectLst/>
            </p:spPr>
            <p:txBody>
              <a:bodyPr wrap="square" lIns="0" tIns="0" rIns="0" bIns="0" numCol="1" anchor="t">
                <a:noAutofit/>
              </a:bodyPr>
              <a:lstStyle/>
              <a:p>
                <a:pPr lvl="0" algn="ctr">
                  <a:defRPr sz="1400"/>
                </a:pPr>
              </a:p>
            </p:txBody>
          </p:sp>
          <p:sp>
            <p:nvSpPr>
              <p:cNvPr id="118" name="Shape 118"/>
              <p:cNvSpPr/>
              <p:nvPr/>
            </p:nvSpPr>
            <p:spPr>
              <a:xfrm>
                <a:off x="0" y="0"/>
                <a:ext cx="1064149" cy="5093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rPr b="1" sz="1400"/>
                  <a:t>Theism</a:t>
                </a:r>
                <a:endParaRPr b="1" sz="1400"/>
              </a:p>
              <a:p>
                <a:pPr lvl="0" algn="ctr"/>
                <a:r>
                  <a:rPr b="1" sz="1400"/>
                  <a:t> Spectrum</a:t>
                </a:r>
              </a:p>
            </p:txBody>
          </p:sp>
        </p:grpSp>
        <p:grpSp>
          <p:nvGrpSpPr>
            <p:cNvPr id="122" name="Group 122"/>
            <p:cNvGrpSpPr/>
            <p:nvPr/>
          </p:nvGrpSpPr>
          <p:grpSpPr>
            <a:xfrm>
              <a:off x="2361537" y="-1"/>
              <a:ext cx="1049573" cy="509400"/>
              <a:chOff x="0" y="0"/>
              <a:chExt cx="1049571" cy="509398"/>
            </a:xfrm>
          </p:grpSpPr>
          <p:sp>
            <p:nvSpPr>
              <p:cNvPr id="120" name="Shape 120"/>
              <p:cNvSpPr/>
              <p:nvPr/>
            </p:nvSpPr>
            <p:spPr>
              <a:xfrm>
                <a:off x="0" y="0"/>
                <a:ext cx="1049572" cy="375944"/>
              </a:xfrm>
              <a:prstGeom prst="rect">
                <a:avLst/>
              </a:prstGeom>
              <a:solidFill>
                <a:srgbClr val="FFFFFF"/>
              </a:solidFill>
              <a:ln w="9525" cap="flat">
                <a:solidFill>
                  <a:srgbClr val="FFFFFF"/>
                </a:solidFill>
                <a:prstDash val="solid"/>
                <a:miter lim="800000"/>
              </a:ln>
              <a:effectLst/>
            </p:spPr>
            <p:txBody>
              <a:bodyPr wrap="square" lIns="0" tIns="0" rIns="0" bIns="0" numCol="1" anchor="t">
                <a:noAutofit/>
              </a:bodyPr>
              <a:lstStyle/>
              <a:p>
                <a:pPr lvl="0" algn="ctr">
                  <a:defRPr sz="1400"/>
                </a:pPr>
              </a:p>
            </p:txBody>
          </p:sp>
          <p:sp>
            <p:nvSpPr>
              <p:cNvPr id="121" name="Shape 121"/>
              <p:cNvSpPr/>
              <p:nvPr/>
            </p:nvSpPr>
            <p:spPr>
              <a:xfrm>
                <a:off x="0" y="0"/>
                <a:ext cx="1049572" cy="5093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400"/>
                </a:lvl1pPr>
              </a:lstStyle>
              <a:p>
                <a:pPr lvl="0">
                  <a:defRPr b="0" sz="1800"/>
                </a:pPr>
                <a:r>
                  <a:rPr b="1" sz="1400"/>
                  <a:t>Science Spectrum</a:t>
                </a:r>
              </a:p>
            </p:txBody>
          </p:sp>
        </p:grpSp>
        <p:grpSp>
          <p:nvGrpSpPr>
            <p:cNvPr id="125" name="Group 125"/>
            <p:cNvGrpSpPr/>
            <p:nvPr/>
          </p:nvGrpSpPr>
          <p:grpSpPr>
            <a:xfrm>
              <a:off x="131196" y="4970660"/>
              <a:ext cx="655983" cy="375250"/>
              <a:chOff x="0" y="0"/>
              <a:chExt cx="655982" cy="375249"/>
            </a:xfrm>
          </p:grpSpPr>
          <p:sp>
            <p:nvSpPr>
              <p:cNvPr id="123" name="Shape 123"/>
              <p:cNvSpPr/>
              <p:nvPr/>
            </p:nvSpPr>
            <p:spPr>
              <a:xfrm>
                <a:off x="-1" y="0"/>
                <a:ext cx="655984" cy="375249"/>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24" name="Shape 124"/>
              <p:cNvSpPr/>
              <p:nvPr/>
            </p:nvSpPr>
            <p:spPr>
              <a:xfrm>
                <a:off x="-1" y="0"/>
                <a:ext cx="655984" cy="2483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YEC</a:t>
                </a:r>
              </a:p>
            </p:txBody>
          </p:sp>
        </p:grpSp>
        <p:grpSp>
          <p:nvGrpSpPr>
            <p:cNvPr id="128" name="Group 128"/>
            <p:cNvGrpSpPr/>
            <p:nvPr/>
          </p:nvGrpSpPr>
          <p:grpSpPr>
            <a:xfrm>
              <a:off x="5379057" y="1343252"/>
              <a:ext cx="918376" cy="375250"/>
              <a:chOff x="0" y="0"/>
              <a:chExt cx="918375" cy="375249"/>
            </a:xfrm>
          </p:grpSpPr>
          <p:sp>
            <p:nvSpPr>
              <p:cNvPr id="126" name="Shape 126"/>
              <p:cNvSpPr/>
              <p:nvPr/>
            </p:nvSpPr>
            <p:spPr>
              <a:xfrm>
                <a:off x="-1" y="0"/>
                <a:ext cx="918377" cy="375249"/>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27" name="Shape 127"/>
              <p:cNvSpPr/>
              <p:nvPr/>
            </p:nvSpPr>
            <p:spPr>
              <a:xfrm>
                <a:off x="-1" y="0"/>
                <a:ext cx="918377" cy="2483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Dawkins</a:t>
                </a:r>
              </a:p>
            </p:txBody>
          </p:sp>
        </p:grpSp>
        <p:grpSp>
          <p:nvGrpSpPr>
            <p:cNvPr id="131" name="Group 131"/>
            <p:cNvGrpSpPr/>
            <p:nvPr/>
          </p:nvGrpSpPr>
          <p:grpSpPr>
            <a:xfrm>
              <a:off x="3542306" y="1343252"/>
              <a:ext cx="787180" cy="375250"/>
              <a:chOff x="0" y="0"/>
              <a:chExt cx="787179" cy="375249"/>
            </a:xfrm>
          </p:grpSpPr>
          <p:sp>
            <p:nvSpPr>
              <p:cNvPr id="129" name="Shape 129"/>
              <p:cNvSpPr/>
              <p:nvPr/>
            </p:nvSpPr>
            <p:spPr>
              <a:xfrm>
                <a:off x="-1" y="0"/>
                <a:ext cx="787181" cy="375249"/>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30" name="Shape 130"/>
              <p:cNvSpPr/>
              <p:nvPr/>
            </p:nvSpPr>
            <p:spPr>
              <a:xfrm>
                <a:off x="-1" y="0"/>
                <a:ext cx="787181" cy="2483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Gould</a:t>
                </a:r>
              </a:p>
            </p:txBody>
          </p:sp>
        </p:grpSp>
        <p:grpSp>
          <p:nvGrpSpPr>
            <p:cNvPr id="134" name="Group 134"/>
            <p:cNvGrpSpPr/>
            <p:nvPr/>
          </p:nvGrpSpPr>
          <p:grpSpPr>
            <a:xfrm>
              <a:off x="1311965" y="2343916"/>
              <a:ext cx="1443162" cy="375250"/>
              <a:chOff x="0" y="0"/>
              <a:chExt cx="1443161" cy="375249"/>
            </a:xfrm>
          </p:grpSpPr>
          <p:sp>
            <p:nvSpPr>
              <p:cNvPr id="132" name="Shape 132"/>
              <p:cNvSpPr/>
              <p:nvPr/>
            </p:nvSpPr>
            <p:spPr>
              <a:xfrm>
                <a:off x="-1" y="0"/>
                <a:ext cx="1443163" cy="375249"/>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33" name="Shape 133"/>
              <p:cNvSpPr/>
              <p:nvPr/>
            </p:nvSpPr>
            <p:spPr>
              <a:xfrm>
                <a:off x="-1" y="0"/>
                <a:ext cx="1443163" cy="2483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Discovery Inst.</a:t>
                </a:r>
              </a:p>
            </p:txBody>
          </p:sp>
        </p:grpSp>
        <p:grpSp>
          <p:nvGrpSpPr>
            <p:cNvPr id="137" name="Group 137"/>
            <p:cNvGrpSpPr/>
            <p:nvPr/>
          </p:nvGrpSpPr>
          <p:grpSpPr>
            <a:xfrm>
              <a:off x="1180768" y="4970660"/>
              <a:ext cx="1574359" cy="375250"/>
              <a:chOff x="0" y="0"/>
              <a:chExt cx="1574358" cy="375249"/>
            </a:xfrm>
          </p:grpSpPr>
          <p:sp>
            <p:nvSpPr>
              <p:cNvPr id="135" name="Shape 135"/>
              <p:cNvSpPr/>
              <p:nvPr/>
            </p:nvSpPr>
            <p:spPr>
              <a:xfrm>
                <a:off x="-1" y="0"/>
                <a:ext cx="1574360" cy="375249"/>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36" name="Shape 136"/>
              <p:cNvSpPr/>
              <p:nvPr/>
            </p:nvSpPr>
            <p:spPr>
              <a:xfrm>
                <a:off x="-1" y="0"/>
                <a:ext cx="1574360" cy="2483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ICR, AiG, CRI</a:t>
                </a:r>
              </a:p>
            </p:txBody>
          </p:sp>
        </p:grpSp>
        <p:sp>
          <p:nvSpPr>
            <p:cNvPr id="138" name="Shape 138"/>
            <p:cNvSpPr/>
            <p:nvPr/>
          </p:nvSpPr>
          <p:spPr>
            <a:xfrm flipH="1">
              <a:off x="918376" y="5095048"/>
              <a:ext cx="393590" cy="695"/>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141" name="Group 141"/>
            <p:cNvGrpSpPr/>
            <p:nvPr/>
          </p:nvGrpSpPr>
          <p:grpSpPr>
            <a:xfrm>
              <a:off x="4329485" y="1343252"/>
              <a:ext cx="1049573" cy="375944"/>
              <a:chOff x="0" y="0"/>
              <a:chExt cx="1049571" cy="375943"/>
            </a:xfrm>
          </p:grpSpPr>
          <p:sp>
            <p:nvSpPr>
              <p:cNvPr id="139" name="Shape 139"/>
              <p:cNvSpPr/>
              <p:nvPr/>
            </p:nvSpPr>
            <p:spPr>
              <a:xfrm>
                <a:off x="0" y="-1"/>
                <a:ext cx="1049572" cy="375945"/>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40" name="Shape 140"/>
              <p:cNvSpPr/>
              <p:nvPr/>
            </p:nvSpPr>
            <p:spPr>
              <a:xfrm>
                <a:off x="0" y="-1"/>
                <a:ext cx="1049572" cy="2483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Weinberg</a:t>
                </a:r>
              </a:p>
            </p:txBody>
          </p:sp>
        </p:grpSp>
        <p:grpSp>
          <p:nvGrpSpPr>
            <p:cNvPr id="144" name="Group 144"/>
            <p:cNvGrpSpPr/>
            <p:nvPr/>
          </p:nvGrpSpPr>
          <p:grpSpPr>
            <a:xfrm>
              <a:off x="0" y="1718501"/>
              <a:ext cx="2099144" cy="500333"/>
              <a:chOff x="0" y="0"/>
              <a:chExt cx="2099143" cy="500332"/>
            </a:xfrm>
          </p:grpSpPr>
          <p:sp>
            <p:nvSpPr>
              <p:cNvPr id="142" name="Shape 142"/>
              <p:cNvSpPr/>
              <p:nvPr/>
            </p:nvSpPr>
            <p:spPr>
              <a:xfrm>
                <a:off x="0" y="-1"/>
                <a:ext cx="2099144" cy="500334"/>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43" name="Shape 143"/>
              <p:cNvSpPr/>
              <p:nvPr/>
            </p:nvSpPr>
            <p:spPr>
              <a:xfrm>
                <a:off x="0" y="-1"/>
                <a:ext cx="2099144" cy="4388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rPr b="1" sz="1200"/>
                  <a:t>CTNS, ISSR, IRAS</a:t>
                </a:r>
                <a:endParaRPr b="1" sz="1200"/>
              </a:p>
              <a:p>
                <a:pPr lvl="0" algn="ctr"/>
                <a:r>
                  <a:rPr b="1" sz="1200"/>
                  <a:t>ZCRS, IRC, Metanexus</a:t>
                </a:r>
              </a:p>
            </p:txBody>
          </p:sp>
        </p:grpSp>
        <p:sp>
          <p:nvSpPr>
            <p:cNvPr id="145" name="Shape 145"/>
            <p:cNvSpPr/>
            <p:nvPr/>
          </p:nvSpPr>
          <p:spPr>
            <a:xfrm flipH="1">
              <a:off x="918376" y="2594082"/>
              <a:ext cx="393590" cy="695"/>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46" name="Shape 146"/>
            <p:cNvSpPr/>
            <p:nvPr/>
          </p:nvSpPr>
          <p:spPr>
            <a:xfrm flipH="1" flipV="1">
              <a:off x="655983" y="1218169"/>
              <a:ext cx="729" cy="375250"/>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47" name="Shape 147"/>
            <p:cNvSpPr/>
            <p:nvPr/>
          </p:nvSpPr>
          <p:spPr>
            <a:xfrm flipV="1">
              <a:off x="4198288" y="1093086"/>
              <a:ext cx="393590" cy="250167"/>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48" name="Shape 148"/>
            <p:cNvSpPr/>
            <p:nvPr/>
          </p:nvSpPr>
          <p:spPr>
            <a:xfrm flipH="1" flipV="1">
              <a:off x="5641450" y="1093086"/>
              <a:ext cx="262394" cy="250167"/>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49" name="Shape 149"/>
            <p:cNvSpPr/>
            <p:nvPr/>
          </p:nvSpPr>
          <p:spPr>
            <a:xfrm flipH="1" flipV="1">
              <a:off x="5116665" y="1093086"/>
              <a:ext cx="729" cy="250167"/>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152" name="Group 152"/>
            <p:cNvGrpSpPr/>
            <p:nvPr/>
          </p:nvGrpSpPr>
          <p:grpSpPr>
            <a:xfrm>
              <a:off x="1705554" y="3219497"/>
              <a:ext cx="1049573" cy="375250"/>
              <a:chOff x="0" y="0"/>
              <a:chExt cx="1049571" cy="375249"/>
            </a:xfrm>
          </p:grpSpPr>
          <p:sp>
            <p:nvSpPr>
              <p:cNvPr id="150" name="Shape 150"/>
              <p:cNvSpPr/>
              <p:nvPr/>
            </p:nvSpPr>
            <p:spPr>
              <a:xfrm>
                <a:off x="0" y="0"/>
                <a:ext cx="1049572" cy="375249"/>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51" name="Shape 151"/>
              <p:cNvSpPr/>
              <p:nvPr/>
            </p:nvSpPr>
            <p:spPr>
              <a:xfrm>
                <a:off x="0" y="0"/>
                <a:ext cx="1049572" cy="2483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Hugh Ross</a:t>
                </a:r>
              </a:p>
            </p:txBody>
          </p:sp>
        </p:grpSp>
        <p:sp>
          <p:nvSpPr>
            <p:cNvPr id="153" name="Shape 153"/>
            <p:cNvSpPr/>
            <p:nvPr/>
          </p:nvSpPr>
          <p:spPr>
            <a:xfrm flipH="1">
              <a:off x="1443161" y="3344580"/>
              <a:ext cx="262394" cy="695"/>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156" name="Group 156"/>
            <p:cNvGrpSpPr/>
            <p:nvPr/>
          </p:nvGrpSpPr>
          <p:grpSpPr>
            <a:xfrm>
              <a:off x="1574358" y="4595411"/>
              <a:ext cx="1180769" cy="374555"/>
              <a:chOff x="0" y="0"/>
              <a:chExt cx="1180768" cy="374554"/>
            </a:xfrm>
          </p:grpSpPr>
          <p:sp>
            <p:nvSpPr>
              <p:cNvPr id="154" name="Shape 154"/>
              <p:cNvSpPr/>
              <p:nvPr/>
            </p:nvSpPr>
            <p:spPr>
              <a:xfrm>
                <a:off x="-1" y="-1"/>
                <a:ext cx="1180770" cy="374556"/>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55" name="Shape 155"/>
              <p:cNvSpPr/>
              <p:nvPr/>
            </p:nvSpPr>
            <p:spPr>
              <a:xfrm>
                <a:off x="-1" y="-1"/>
                <a:ext cx="1180770" cy="2483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Omphalism</a:t>
                </a:r>
              </a:p>
            </p:txBody>
          </p:sp>
        </p:grpSp>
        <p:sp>
          <p:nvSpPr>
            <p:cNvPr id="157" name="Shape 157"/>
            <p:cNvSpPr/>
            <p:nvPr/>
          </p:nvSpPr>
          <p:spPr>
            <a:xfrm flipH="1">
              <a:off x="1049572" y="4845577"/>
              <a:ext cx="393590" cy="125084"/>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160" name="Group 160"/>
            <p:cNvGrpSpPr/>
            <p:nvPr/>
          </p:nvGrpSpPr>
          <p:grpSpPr>
            <a:xfrm>
              <a:off x="1705554" y="4220162"/>
              <a:ext cx="1049573" cy="250167"/>
              <a:chOff x="0" y="0"/>
              <a:chExt cx="1049571" cy="250166"/>
            </a:xfrm>
          </p:grpSpPr>
          <p:sp>
            <p:nvSpPr>
              <p:cNvPr id="158" name="Shape 158"/>
              <p:cNvSpPr/>
              <p:nvPr/>
            </p:nvSpPr>
            <p:spPr>
              <a:xfrm>
                <a:off x="0" y="-1"/>
                <a:ext cx="1049572" cy="250168"/>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59" name="Shape 159"/>
              <p:cNvSpPr/>
              <p:nvPr/>
            </p:nvSpPr>
            <p:spPr>
              <a:xfrm>
                <a:off x="0" y="-1"/>
                <a:ext cx="1049572" cy="2483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Custance</a:t>
                </a:r>
              </a:p>
            </p:txBody>
          </p:sp>
        </p:grpSp>
        <p:sp>
          <p:nvSpPr>
            <p:cNvPr id="161" name="Shape 161"/>
            <p:cNvSpPr/>
            <p:nvPr/>
          </p:nvSpPr>
          <p:spPr>
            <a:xfrm flipH="1">
              <a:off x="1443162" y="4345245"/>
              <a:ext cx="349858" cy="42390"/>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164" name="Group 164"/>
            <p:cNvGrpSpPr/>
            <p:nvPr/>
          </p:nvGrpSpPr>
          <p:grpSpPr>
            <a:xfrm>
              <a:off x="1705554" y="5470992"/>
              <a:ext cx="918376" cy="375250"/>
              <a:chOff x="0" y="0"/>
              <a:chExt cx="918375" cy="375249"/>
            </a:xfrm>
          </p:grpSpPr>
          <p:sp>
            <p:nvSpPr>
              <p:cNvPr id="162" name="Shape 162"/>
              <p:cNvSpPr/>
              <p:nvPr/>
            </p:nvSpPr>
            <p:spPr>
              <a:xfrm>
                <a:off x="-1" y="0"/>
                <a:ext cx="918377" cy="375249"/>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63" name="Shape 163"/>
              <p:cNvSpPr/>
              <p:nvPr/>
            </p:nvSpPr>
            <p:spPr>
              <a:xfrm>
                <a:off x="-1" y="0"/>
                <a:ext cx="918377" cy="2483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Sungenis</a:t>
                </a:r>
              </a:p>
            </p:txBody>
          </p:sp>
        </p:grpSp>
        <p:sp>
          <p:nvSpPr>
            <p:cNvPr id="165" name="Shape 165"/>
            <p:cNvSpPr/>
            <p:nvPr/>
          </p:nvSpPr>
          <p:spPr>
            <a:xfrm flipH="1">
              <a:off x="1443161" y="5596075"/>
              <a:ext cx="262394" cy="695"/>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168" name="Group 168"/>
            <p:cNvGrpSpPr/>
            <p:nvPr/>
          </p:nvGrpSpPr>
          <p:grpSpPr>
            <a:xfrm>
              <a:off x="1967947" y="1468335"/>
              <a:ext cx="655983" cy="374555"/>
              <a:chOff x="0" y="0"/>
              <a:chExt cx="655982" cy="374554"/>
            </a:xfrm>
          </p:grpSpPr>
          <p:sp>
            <p:nvSpPr>
              <p:cNvPr id="166" name="Shape 166"/>
              <p:cNvSpPr/>
              <p:nvPr/>
            </p:nvSpPr>
            <p:spPr>
              <a:xfrm>
                <a:off x="-1" y="-1"/>
                <a:ext cx="655984" cy="374556"/>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67" name="Shape 167"/>
              <p:cNvSpPr/>
              <p:nvPr/>
            </p:nvSpPr>
            <p:spPr>
              <a:xfrm>
                <a:off x="-1" y="-1"/>
                <a:ext cx="655984" cy="2483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Cobb</a:t>
                </a:r>
              </a:p>
            </p:txBody>
          </p:sp>
        </p:grpSp>
        <p:sp>
          <p:nvSpPr>
            <p:cNvPr id="169" name="Shape 169"/>
            <p:cNvSpPr/>
            <p:nvPr/>
          </p:nvSpPr>
          <p:spPr>
            <a:xfrm flipH="1" flipV="1">
              <a:off x="1967947" y="1093086"/>
              <a:ext cx="262394" cy="375250"/>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nvGrpSpPr>
            <p:cNvPr id="172" name="Group 172"/>
            <p:cNvGrpSpPr/>
            <p:nvPr/>
          </p:nvGrpSpPr>
          <p:grpSpPr>
            <a:xfrm>
              <a:off x="131196" y="3094414"/>
              <a:ext cx="1180769" cy="501027"/>
              <a:chOff x="0" y="0"/>
              <a:chExt cx="1180768" cy="501026"/>
            </a:xfrm>
          </p:grpSpPr>
          <p:sp>
            <p:nvSpPr>
              <p:cNvPr id="170" name="Shape 170"/>
              <p:cNvSpPr/>
              <p:nvPr/>
            </p:nvSpPr>
            <p:spPr>
              <a:xfrm>
                <a:off x="-1" y="-1"/>
                <a:ext cx="1180770" cy="501028"/>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71" name="Shape 171"/>
              <p:cNvSpPr/>
              <p:nvPr/>
            </p:nvSpPr>
            <p:spPr>
              <a:xfrm>
                <a:off x="-1" y="-1"/>
                <a:ext cx="1180770" cy="4388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Progressive Creation</a:t>
                </a:r>
              </a:p>
            </p:txBody>
          </p:sp>
        </p:grpSp>
        <p:grpSp>
          <p:nvGrpSpPr>
            <p:cNvPr id="175" name="Group 175"/>
            <p:cNvGrpSpPr/>
            <p:nvPr/>
          </p:nvGrpSpPr>
          <p:grpSpPr>
            <a:xfrm>
              <a:off x="1443161" y="3719830"/>
              <a:ext cx="1311966" cy="500333"/>
              <a:chOff x="0" y="0"/>
              <a:chExt cx="1311964" cy="500332"/>
            </a:xfrm>
          </p:grpSpPr>
          <p:sp>
            <p:nvSpPr>
              <p:cNvPr id="173" name="Shape 173"/>
              <p:cNvSpPr/>
              <p:nvPr/>
            </p:nvSpPr>
            <p:spPr>
              <a:xfrm>
                <a:off x="0" y="-1"/>
                <a:ext cx="1311965" cy="500334"/>
              </a:xfrm>
              <a:prstGeom prst="rect">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174" name="Shape 174"/>
              <p:cNvSpPr/>
              <p:nvPr/>
            </p:nvSpPr>
            <p:spPr>
              <a:xfrm>
                <a:off x="0" y="-1"/>
                <a:ext cx="1311965" cy="4388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lvl1pPr>
              </a:lstStyle>
              <a:p>
                <a:pPr lvl="0">
                  <a:defRPr b="0" sz="1800"/>
                </a:pPr>
                <a:r>
                  <a:rPr b="1" sz="1200"/>
                  <a:t>Watchtower Society</a:t>
                </a:r>
              </a:p>
            </p:txBody>
          </p:sp>
        </p:grpSp>
        <p:sp>
          <p:nvSpPr>
            <p:cNvPr id="176" name="Shape 176"/>
            <p:cNvSpPr/>
            <p:nvPr/>
          </p:nvSpPr>
          <p:spPr>
            <a:xfrm flipH="1">
              <a:off x="1311965" y="3969996"/>
              <a:ext cx="262394" cy="695"/>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180" name="Group 180"/>
          <p:cNvGrpSpPr/>
          <p:nvPr/>
        </p:nvGrpSpPr>
        <p:grpSpPr>
          <a:xfrm>
            <a:off x="4572000" y="4419600"/>
            <a:ext cx="3962400" cy="1752600"/>
            <a:chOff x="0" y="0"/>
            <a:chExt cx="3962400" cy="1752600"/>
          </a:xfrm>
        </p:grpSpPr>
        <p:sp>
          <p:nvSpPr>
            <p:cNvPr id="178" name="Shape 178"/>
            <p:cNvSpPr/>
            <p:nvPr/>
          </p:nvSpPr>
          <p:spPr>
            <a:xfrm>
              <a:off x="0" y="0"/>
              <a:ext cx="3962400" cy="1752600"/>
            </a:xfrm>
            <a:prstGeom prst="rect">
              <a:avLst/>
            </a:prstGeom>
            <a:solidFill>
              <a:srgbClr val="FFFFFF"/>
            </a:solidFill>
            <a:ln w="44450" cap="flat">
              <a:solidFill>
                <a:srgbClr val="000000"/>
              </a:solidFill>
              <a:prstDash val="solid"/>
              <a:miter lim="800000"/>
            </a:ln>
            <a:effectLst/>
          </p:spPr>
          <p:txBody>
            <a:bodyPr wrap="square" lIns="0" tIns="0" rIns="0" bIns="0" numCol="1" anchor="t">
              <a:noAutofit/>
            </a:bodyPr>
            <a:lstStyle/>
            <a:p>
              <a:pPr lvl="0" algn="ctr">
                <a:defRPr sz="1400">
                  <a:latin typeface="Times New Roman"/>
                  <a:ea typeface="Times New Roman"/>
                  <a:cs typeface="Times New Roman"/>
                  <a:sym typeface="Times New Roman"/>
                </a:defRPr>
              </a:pPr>
            </a:p>
          </p:txBody>
        </p:sp>
        <p:sp>
          <p:nvSpPr>
            <p:cNvPr id="179" name="Shape 179"/>
            <p:cNvSpPr/>
            <p:nvPr/>
          </p:nvSpPr>
          <p:spPr>
            <a:xfrm>
              <a:off x="0" y="0"/>
              <a:ext cx="3962400" cy="14554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rPr sz="2000">
                  <a:latin typeface="Times New Roman Bold"/>
                  <a:ea typeface="Times New Roman Bold"/>
                  <a:cs typeface="Times New Roman Bold"/>
                  <a:sym typeface="Times New Roman Bold"/>
                </a:rPr>
                <a:t>Intersecting Epistemologies:</a:t>
              </a:r>
              <a:endParaRPr sz="2000">
                <a:latin typeface="Times New Roman Bold"/>
                <a:ea typeface="Times New Roman Bold"/>
                <a:cs typeface="Times New Roman Bold"/>
                <a:sym typeface="Times New Roman Bold"/>
              </a:endParaRPr>
            </a:p>
            <a:p>
              <a:pPr lvl="0" algn="ctr"/>
              <a:r>
                <a:rPr sz="2000">
                  <a:latin typeface="Times New Roman Bold"/>
                  <a:ea typeface="Times New Roman Bold"/>
                  <a:cs typeface="Times New Roman Bold"/>
                  <a:sym typeface="Times New Roman Bold"/>
                </a:rPr>
                <a:t>Evolution, Creation,</a:t>
              </a:r>
              <a:endParaRPr sz="2000">
                <a:latin typeface="Times New Roman Bold"/>
                <a:ea typeface="Times New Roman Bold"/>
                <a:cs typeface="Times New Roman Bold"/>
                <a:sym typeface="Times New Roman Bold"/>
              </a:endParaRPr>
            </a:p>
            <a:p>
              <a:pPr lvl="0" algn="ctr"/>
              <a:r>
                <a:rPr sz="2000">
                  <a:latin typeface="Times New Roman Bold"/>
                  <a:ea typeface="Times New Roman Bold"/>
                  <a:cs typeface="Times New Roman Bold"/>
                  <a:sym typeface="Times New Roman Bold"/>
                </a:rPr>
                <a:t>and Theistic Belief</a:t>
              </a:r>
              <a:endParaRPr sz="2000">
                <a:latin typeface="Times New Roman Bold"/>
                <a:ea typeface="Times New Roman Bold"/>
                <a:cs typeface="Times New Roman Bold"/>
                <a:sym typeface="Times New Roman Bold"/>
              </a:endParaRPr>
            </a:p>
            <a:p>
              <a:pPr lvl="0" algn="ctr"/>
              <a:endParaRPr sz="2000">
                <a:latin typeface="Times New Roman Bold"/>
                <a:ea typeface="Times New Roman Bold"/>
                <a:cs typeface="Times New Roman Bold"/>
                <a:sym typeface="Times New Roman Bold"/>
              </a:endParaRPr>
            </a:p>
            <a:p>
              <a:pPr lvl="0" algn="ctr"/>
              <a:r>
                <a:rPr sz="1400">
                  <a:latin typeface="Times New Roman Bold"/>
                  <a:ea typeface="Times New Roman Bold"/>
                  <a:cs typeface="Times New Roman Bold"/>
                  <a:sym typeface="Times New Roman Bold"/>
                </a:rPr>
                <a:t>© 2007 Peter M. J. Hess</a:t>
              </a:r>
            </a:p>
          </p:txBody>
        </p:sp>
      </p:grpSp>
      <p:sp>
        <p:nvSpPr>
          <p:cNvPr id="181" name="Shape 181"/>
          <p:cNvSpPr/>
          <p:nvPr/>
        </p:nvSpPr>
        <p:spPr>
          <a:xfrm rot="16200000">
            <a:off x="-307276" y="1067688"/>
            <a:ext cx="1524001" cy="299850"/>
          </a:xfrm>
          <a:prstGeom prst="rect">
            <a:avLst/>
          </a:prstGeom>
          <a:ln w="19050">
            <a:solidFill/>
            <a:miter/>
          </a:ln>
          <a:extLst>
            <a:ext uri="{C572A759-6A51-4108-AA02-DFA0A04FC94B}">
              <ma14:wrappingTextBoxFlag xmlns:ma14="http://schemas.microsoft.com/office/mac/drawingml/2011/main" val="1"/>
            </a:ext>
          </a:extLst>
        </p:spPr>
        <p:txBody>
          <a:bodyPr lIns="0" tIns="0" rIns="0" bIns="0">
            <a:spAutoFit/>
          </a:bodyPr>
          <a:lstStyle/>
          <a:p>
            <a:pPr lvl="0">
              <a:spcBef>
                <a:spcPts val="800"/>
              </a:spcBef>
            </a:pPr>
            <a:r>
              <a:rPr b="1" sz="1400"/>
              <a:t>Creationism</a:t>
            </a:r>
            <a:r>
              <a:rPr b="1" baseline="30000" sz="1400"/>
              <a:t>I</a:t>
            </a:r>
          </a:p>
        </p:txBody>
      </p:sp>
      <p:sp>
        <p:nvSpPr>
          <p:cNvPr id="182" name="Shape 182"/>
          <p:cNvSpPr/>
          <p:nvPr/>
        </p:nvSpPr>
        <p:spPr>
          <a:xfrm rot="16200000">
            <a:off x="-307276" y="4955475"/>
            <a:ext cx="1524001" cy="299850"/>
          </a:xfrm>
          <a:prstGeom prst="rect">
            <a:avLst/>
          </a:prstGeom>
          <a:ln w="19050">
            <a:solidFill/>
            <a:miter/>
          </a:ln>
          <a:extLst>
            <a:ext uri="{C572A759-6A51-4108-AA02-DFA0A04FC94B}">
              <ma14:wrappingTextBoxFlag xmlns:ma14="http://schemas.microsoft.com/office/mac/drawingml/2011/main" val="1"/>
            </a:ext>
          </a:extLst>
        </p:spPr>
        <p:txBody>
          <a:bodyPr lIns="0" tIns="0" rIns="0" bIns="0">
            <a:spAutoFit/>
          </a:bodyPr>
          <a:lstStyle/>
          <a:p>
            <a:pPr lvl="0">
              <a:spcBef>
                <a:spcPts val="800"/>
              </a:spcBef>
            </a:pPr>
            <a:r>
              <a:rPr b="1" sz="1400"/>
              <a:t>Creationism</a:t>
            </a:r>
            <a:r>
              <a:rPr b="1" baseline="30000" sz="1400"/>
              <a:t>II</a:t>
            </a:r>
          </a:p>
        </p:txBody>
      </p:sp>
      <p:sp>
        <p:nvSpPr>
          <p:cNvPr id="183" name="Shape 183"/>
          <p:cNvSpPr/>
          <p:nvPr/>
        </p:nvSpPr>
        <p:spPr>
          <a:xfrm>
            <a:off x="304800" y="2438400"/>
            <a:ext cx="4114801" cy="0"/>
          </a:xfrm>
          <a:prstGeom prst="line">
            <a:avLst/>
          </a:prstGeom>
          <a:ln w="25400">
            <a:solidFill>
              <a:srgbClr val="FF0000"/>
            </a:solidFill>
          </a:ln>
        </p:spPr>
        <p:txBody>
          <a:bodyPr lIns="0" tIns="0" rIns="0" bIns="0"/>
          <a:lstStyle/>
          <a:p>
            <a:pPr lvl="0" defTabSz="457200">
              <a:defRPr sz="1200">
                <a:latin typeface="+mj-lt"/>
                <a:ea typeface="+mj-ea"/>
                <a:cs typeface="+mj-cs"/>
                <a:sym typeface="Helvetica"/>
              </a:defRPr>
            </a:pP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xfrm>
            <a:off x="152400" y="0"/>
            <a:ext cx="8229600" cy="1066800"/>
          </a:xfrm>
          <a:prstGeom prst="rect">
            <a:avLst/>
          </a:prstGeom>
        </p:spPr>
        <p:txBody>
          <a:bodyPr/>
          <a:lstStyle/>
          <a:p>
            <a:pPr lvl="0" algn="l">
              <a:defRPr sz="1800"/>
            </a:pPr>
            <a:r>
              <a:rPr b="1" sz="2800"/>
              <a:t>Science &amp; Religion: Models of Interaction </a:t>
            </a:r>
            <a:br>
              <a:rPr b="1" sz="2800"/>
            </a:br>
            <a:r>
              <a:rPr b="1" sz="2800"/>
              <a:t>Ian Barbour, </a:t>
            </a:r>
            <a:r>
              <a:rPr b="1" i="1" sz="2800"/>
              <a:t>Religion in an Age of Science </a:t>
            </a:r>
            <a:r>
              <a:rPr b="1" sz="2800"/>
              <a:t>(1998)</a:t>
            </a:r>
          </a:p>
        </p:txBody>
      </p:sp>
      <p:sp>
        <p:nvSpPr>
          <p:cNvPr id="188" name="Shape 188"/>
          <p:cNvSpPr/>
          <p:nvPr>
            <p:ph type="body" idx="1"/>
          </p:nvPr>
        </p:nvSpPr>
        <p:spPr>
          <a:xfrm>
            <a:off x="685800" y="2057400"/>
            <a:ext cx="3048000" cy="533400"/>
          </a:xfrm>
          <a:prstGeom prst="rect">
            <a:avLst/>
          </a:prstGeom>
        </p:spPr>
        <p:txBody>
          <a:bodyPr/>
          <a:lstStyle>
            <a:lvl1pPr marL="298322" indent="-298322" defTabSz="795527">
              <a:lnSpc>
                <a:spcPct val="90000"/>
              </a:lnSpc>
              <a:spcBef>
                <a:spcPts val="600"/>
              </a:spcBef>
              <a:buSzTx/>
              <a:buNone/>
              <a:defRPr sz="2784"/>
            </a:lvl1pPr>
          </a:lstStyle>
          <a:p>
            <a:pPr lvl="0">
              <a:defRPr sz="1800"/>
            </a:pPr>
            <a:r>
              <a:rPr sz="2784"/>
              <a:t>Conflict Model</a:t>
            </a:r>
          </a:p>
        </p:txBody>
      </p:sp>
      <p:sp>
        <p:nvSpPr>
          <p:cNvPr id="189" name="Shape 189"/>
          <p:cNvSpPr/>
          <p:nvPr/>
        </p:nvSpPr>
        <p:spPr>
          <a:xfrm>
            <a:off x="6553200" y="1981199"/>
            <a:ext cx="2286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R</a:t>
            </a:r>
          </a:p>
        </p:txBody>
      </p:sp>
      <p:sp>
        <p:nvSpPr>
          <p:cNvPr id="190" name="Shape 190"/>
          <p:cNvSpPr/>
          <p:nvPr/>
        </p:nvSpPr>
        <p:spPr>
          <a:xfrm>
            <a:off x="5715000" y="3581400"/>
            <a:ext cx="2209800" cy="22098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FF00"/>
          </a:solidFill>
          <a:ln>
            <a:solidFill/>
            <a:round/>
          </a:ln>
        </p:spPr>
        <p:txBody>
          <a:bodyPr lIns="0" tIns="0" rIns="0" bIns="0" anchor="ctr"/>
          <a:lstStyle/>
          <a:p>
            <a:pPr lvl="0"/>
          </a:p>
        </p:txBody>
      </p:sp>
      <p:sp>
        <p:nvSpPr>
          <p:cNvPr id="191" name="Shape 191"/>
          <p:cNvSpPr/>
          <p:nvPr/>
        </p:nvSpPr>
        <p:spPr>
          <a:xfrm>
            <a:off x="5334000" y="5715000"/>
            <a:ext cx="2895600" cy="10325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lgn="ctr">
              <a:lnSpc>
                <a:spcPct val="90000"/>
              </a:lnSpc>
              <a:spcBef>
                <a:spcPts val="700"/>
              </a:spcBef>
              <a:defRPr sz="3200"/>
            </a:lvl1pPr>
          </a:lstStyle>
          <a:p>
            <a:pPr lvl="0">
              <a:defRPr sz="1800"/>
            </a:pPr>
            <a:r>
              <a:rPr sz="3200"/>
              <a:t>IndependenceModel</a:t>
            </a:r>
          </a:p>
        </p:txBody>
      </p:sp>
      <p:sp>
        <p:nvSpPr>
          <p:cNvPr id="192" name="Shape 192"/>
          <p:cNvSpPr/>
          <p:nvPr/>
        </p:nvSpPr>
        <p:spPr>
          <a:xfrm>
            <a:off x="6629400" y="4419600"/>
            <a:ext cx="381000" cy="53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S</a:t>
            </a:r>
          </a:p>
        </p:txBody>
      </p:sp>
      <p:sp>
        <p:nvSpPr>
          <p:cNvPr id="193" name="Shape 193"/>
          <p:cNvSpPr/>
          <p:nvPr/>
        </p:nvSpPr>
        <p:spPr>
          <a:xfrm>
            <a:off x="609600" y="2895599"/>
            <a:ext cx="3124200" cy="30480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solidFill>
          <a:ln>
            <a:solidFill/>
            <a:round/>
          </a:ln>
        </p:spPr>
        <p:txBody>
          <a:bodyPr lIns="0" tIns="0" rIns="0" bIns="0" anchor="ctr"/>
          <a:lstStyle/>
          <a:p>
            <a:pPr lvl="0"/>
          </a:p>
        </p:txBody>
      </p:sp>
      <p:sp>
        <p:nvSpPr>
          <p:cNvPr id="194" name="Shape 194"/>
          <p:cNvSpPr/>
          <p:nvPr/>
        </p:nvSpPr>
        <p:spPr>
          <a:xfrm>
            <a:off x="1066800" y="3352800"/>
            <a:ext cx="2209800" cy="22098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FF00"/>
          </a:solidFill>
          <a:ln>
            <a:solidFill/>
            <a:round/>
          </a:ln>
        </p:spPr>
        <p:txBody>
          <a:bodyPr lIns="0" tIns="0" rIns="0" bIns="0" anchor="ctr"/>
          <a:lstStyle/>
          <a:p>
            <a:pPr lvl="0"/>
          </a:p>
        </p:txBody>
      </p:sp>
      <p:sp>
        <p:nvSpPr>
          <p:cNvPr id="195" name="Shape 195"/>
          <p:cNvSpPr/>
          <p:nvPr/>
        </p:nvSpPr>
        <p:spPr>
          <a:xfrm>
            <a:off x="1828800" y="2895600"/>
            <a:ext cx="304800" cy="53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R</a:t>
            </a:r>
          </a:p>
        </p:txBody>
      </p:sp>
      <p:sp>
        <p:nvSpPr>
          <p:cNvPr id="196" name="Shape 196"/>
          <p:cNvSpPr/>
          <p:nvPr/>
        </p:nvSpPr>
        <p:spPr>
          <a:xfrm>
            <a:off x="1905000" y="4191000"/>
            <a:ext cx="304800" cy="53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S</a:t>
            </a:r>
          </a:p>
        </p:txBody>
      </p:sp>
      <p:sp>
        <p:nvSpPr>
          <p:cNvPr id="197" name="Shape 197"/>
          <p:cNvSpPr/>
          <p:nvPr/>
        </p:nvSpPr>
        <p:spPr>
          <a:xfrm>
            <a:off x="6629400" y="1981199"/>
            <a:ext cx="3810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R</a:t>
            </a:r>
          </a:p>
        </p:txBody>
      </p:sp>
      <p:sp>
        <p:nvSpPr>
          <p:cNvPr id="198" name="Shape 198"/>
          <p:cNvSpPr/>
          <p:nvPr/>
        </p:nvSpPr>
        <p:spPr>
          <a:xfrm>
            <a:off x="5638800" y="1219200"/>
            <a:ext cx="2209800" cy="22098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solidFill>
          <a:ln>
            <a:solidFill/>
            <a:round/>
          </a:ln>
        </p:spPr>
        <p:txBody>
          <a:bodyPr lIns="0" tIns="0" rIns="0" bIns="0" anchor="ctr"/>
          <a:lstStyle/>
          <a:p>
            <a:pPr lvl="0"/>
          </a:p>
        </p:txBody>
      </p:sp>
      <p:sp>
        <p:nvSpPr>
          <p:cNvPr id="199" name="Shape 199"/>
          <p:cNvSpPr/>
          <p:nvPr/>
        </p:nvSpPr>
        <p:spPr>
          <a:xfrm>
            <a:off x="6477000" y="2057400"/>
            <a:ext cx="457200" cy="53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R</a:t>
            </a:r>
          </a:p>
        </p:txBody>
      </p:sp>
      <p:sp>
        <p:nvSpPr>
          <p:cNvPr id="200" name="Shape 200"/>
          <p:cNvSpPr/>
          <p:nvPr/>
        </p:nvSpPr>
        <p:spPr>
          <a:xfrm>
            <a:off x="2362200" y="4191000"/>
            <a:ext cx="6096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(R)</a:t>
            </a:r>
          </a:p>
        </p:txBody>
      </p:sp>
      <p:sp>
        <p:nvSpPr>
          <p:cNvPr id="201" name="Shape 201"/>
          <p:cNvSpPr/>
          <p:nvPr/>
        </p:nvSpPr>
        <p:spPr>
          <a:xfrm>
            <a:off x="2286000" y="2895600"/>
            <a:ext cx="6096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(S)</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body" idx="1"/>
          </p:nvPr>
        </p:nvSpPr>
        <p:spPr>
          <a:xfrm>
            <a:off x="609600" y="6019800"/>
            <a:ext cx="3048000" cy="533400"/>
          </a:xfrm>
          <a:prstGeom prst="rect">
            <a:avLst/>
          </a:prstGeom>
        </p:spPr>
        <p:txBody>
          <a:bodyPr/>
          <a:lstStyle>
            <a:lvl1pPr marL="298322" indent="-298322" defTabSz="795527">
              <a:lnSpc>
                <a:spcPct val="90000"/>
              </a:lnSpc>
              <a:spcBef>
                <a:spcPts val="600"/>
              </a:spcBef>
              <a:buSzTx/>
              <a:buNone/>
              <a:defRPr sz="2784"/>
            </a:lvl1pPr>
          </a:lstStyle>
          <a:p>
            <a:pPr lvl="0">
              <a:defRPr sz="1800"/>
            </a:pPr>
            <a:r>
              <a:rPr sz="2784"/>
              <a:t>Dialogue Model</a:t>
            </a:r>
          </a:p>
        </p:txBody>
      </p:sp>
      <p:sp>
        <p:nvSpPr>
          <p:cNvPr id="204" name="Shape 204"/>
          <p:cNvSpPr/>
          <p:nvPr/>
        </p:nvSpPr>
        <p:spPr>
          <a:xfrm>
            <a:off x="1066800" y="3657600"/>
            <a:ext cx="2209800" cy="22098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FF00"/>
          </a:solidFill>
          <a:ln>
            <a:solidFill/>
            <a:round/>
          </a:ln>
        </p:spPr>
        <p:txBody>
          <a:bodyPr lIns="0" tIns="0" rIns="0" bIns="0" anchor="ctr"/>
          <a:lstStyle/>
          <a:p>
            <a:pPr lvl="0"/>
          </a:p>
        </p:txBody>
      </p:sp>
      <p:sp>
        <p:nvSpPr>
          <p:cNvPr id="205" name="Shape 205"/>
          <p:cNvSpPr/>
          <p:nvPr/>
        </p:nvSpPr>
        <p:spPr>
          <a:xfrm>
            <a:off x="5334000" y="5715000"/>
            <a:ext cx="2895600" cy="11300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lgn="ctr">
              <a:lnSpc>
                <a:spcPct val="90000"/>
              </a:lnSpc>
              <a:spcBef>
                <a:spcPts val="700"/>
              </a:spcBef>
            </a:pPr>
            <a:r>
              <a:rPr sz="3200"/>
              <a:t>Integration</a:t>
            </a:r>
            <a:endParaRPr sz="3200"/>
          </a:p>
          <a:p>
            <a:pPr lvl="0" marL="342900" indent="-342900" algn="ctr">
              <a:lnSpc>
                <a:spcPct val="90000"/>
              </a:lnSpc>
              <a:spcBef>
                <a:spcPts val="700"/>
              </a:spcBef>
            </a:pPr>
            <a:r>
              <a:rPr sz="3200"/>
              <a:t>Model</a:t>
            </a:r>
          </a:p>
        </p:txBody>
      </p:sp>
      <p:sp>
        <p:nvSpPr>
          <p:cNvPr id="206" name="Shape 206"/>
          <p:cNvSpPr/>
          <p:nvPr/>
        </p:nvSpPr>
        <p:spPr>
          <a:xfrm>
            <a:off x="5791200" y="2057400"/>
            <a:ext cx="2209800" cy="22098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alpha val="49019"/>
            </a:srgbClr>
          </a:solidFill>
          <a:ln>
            <a:solidFill/>
            <a:round/>
          </a:ln>
        </p:spPr>
        <p:txBody>
          <a:bodyPr lIns="0" tIns="0" rIns="0" bIns="0" anchor="ctr"/>
          <a:lstStyle/>
          <a:p>
            <a:pPr lvl="0"/>
          </a:p>
        </p:txBody>
      </p:sp>
      <p:sp>
        <p:nvSpPr>
          <p:cNvPr id="207" name="Shape 207"/>
          <p:cNvSpPr/>
          <p:nvPr/>
        </p:nvSpPr>
        <p:spPr>
          <a:xfrm>
            <a:off x="1981200" y="2971799"/>
            <a:ext cx="2286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R</a:t>
            </a:r>
          </a:p>
        </p:txBody>
      </p:sp>
      <p:sp>
        <p:nvSpPr>
          <p:cNvPr id="208" name="Shape 208"/>
          <p:cNvSpPr/>
          <p:nvPr/>
        </p:nvSpPr>
        <p:spPr>
          <a:xfrm>
            <a:off x="1981200" y="4572000"/>
            <a:ext cx="457200" cy="53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S</a:t>
            </a:r>
          </a:p>
        </p:txBody>
      </p:sp>
      <p:sp>
        <p:nvSpPr>
          <p:cNvPr id="209" name="Shape 209"/>
          <p:cNvSpPr/>
          <p:nvPr/>
        </p:nvSpPr>
        <p:spPr>
          <a:xfrm>
            <a:off x="5791200" y="3048000"/>
            <a:ext cx="2209800" cy="22098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FF00">
              <a:alpha val="45097"/>
            </a:srgbClr>
          </a:solidFill>
          <a:ln>
            <a:solidFill/>
            <a:round/>
          </a:ln>
        </p:spPr>
        <p:txBody>
          <a:bodyPr lIns="0" tIns="0" rIns="0" bIns="0" anchor="ctr"/>
          <a:lstStyle/>
          <a:p>
            <a:pPr lvl="0"/>
          </a:p>
        </p:txBody>
      </p:sp>
      <p:sp>
        <p:nvSpPr>
          <p:cNvPr id="210" name="Shape 210"/>
          <p:cNvSpPr/>
          <p:nvPr/>
        </p:nvSpPr>
        <p:spPr>
          <a:xfrm>
            <a:off x="1905000" y="2285999"/>
            <a:ext cx="3810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R</a:t>
            </a:r>
          </a:p>
        </p:txBody>
      </p:sp>
      <p:sp>
        <p:nvSpPr>
          <p:cNvPr id="211" name="Shape 211"/>
          <p:cNvSpPr/>
          <p:nvPr/>
        </p:nvSpPr>
        <p:spPr>
          <a:xfrm>
            <a:off x="6705600" y="2514600"/>
            <a:ext cx="381000" cy="53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R</a:t>
            </a:r>
          </a:p>
        </p:txBody>
      </p:sp>
      <p:sp>
        <p:nvSpPr>
          <p:cNvPr id="212" name="Shape 212"/>
          <p:cNvSpPr/>
          <p:nvPr/>
        </p:nvSpPr>
        <p:spPr>
          <a:xfrm>
            <a:off x="1066800" y="1447800"/>
            <a:ext cx="2209800" cy="22098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solidFill>
          <a:ln>
            <a:solidFill/>
            <a:round/>
          </a:ln>
        </p:spPr>
        <p:txBody>
          <a:bodyPr lIns="0" tIns="0" rIns="0" bIns="0" anchor="ctr"/>
          <a:lstStyle/>
          <a:p>
            <a:pPr lvl="0"/>
          </a:p>
        </p:txBody>
      </p:sp>
      <p:sp>
        <p:nvSpPr>
          <p:cNvPr id="213" name="Shape 213"/>
          <p:cNvSpPr/>
          <p:nvPr/>
        </p:nvSpPr>
        <p:spPr>
          <a:xfrm>
            <a:off x="1981200" y="2286000"/>
            <a:ext cx="381000" cy="53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R</a:t>
            </a:r>
          </a:p>
        </p:txBody>
      </p:sp>
      <p:sp>
        <p:nvSpPr>
          <p:cNvPr id="214" name="Shape 214"/>
          <p:cNvSpPr/>
          <p:nvPr/>
        </p:nvSpPr>
        <p:spPr>
          <a:xfrm>
            <a:off x="6705600" y="4419600"/>
            <a:ext cx="381000" cy="53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S</a:t>
            </a:r>
          </a:p>
        </p:txBody>
      </p:sp>
      <p:sp>
        <p:nvSpPr>
          <p:cNvPr id="215" name="Shape 215"/>
          <p:cNvSpPr/>
          <p:nvPr>
            <p:ph type="title"/>
          </p:nvPr>
        </p:nvSpPr>
        <p:spPr>
          <a:xfrm>
            <a:off x="152400" y="0"/>
            <a:ext cx="8229600" cy="1066800"/>
          </a:xfrm>
          <a:prstGeom prst="rect">
            <a:avLst/>
          </a:prstGeom>
        </p:spPr>
        <p:txBody>
          <a:bodyPr/>
          <a:lstStyle/>
          <a:p>
            <a:pPr lvl="0" algn="l">
              <a:defRPr sz="1800"/>
            </a:pPr>
            <a:r>
              <a:rPr b="1" sz="2800"/>
              <a:t>Science &amp; Religion: Models of Interaction </a:t>
            </a:r>
            <a:br>
              <a:rPr b="1" sz="2800"/>
            </a:br>
            <a:r>
              <a:rPr b="1" sz="2800"/>
              <a:t>Ian Barbour, </a:t>
            </a:r>
            <a:r>
              <a:rPr b="1" i="1" sz="2800"/>
              <a:t>Religion in an Age of Science </a:t>
            </a:r>
            <a:r>
              <a:rPr b="1" sz="2800"/>
              <a:t>(1998)</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title"/>
          </p:nvPr>
        </p:nvSpPr>
        <p:spPr>
          <a:xfrm>
            <a:off x="1828800" y="304800"/>
            <a:ext cx="5410200" cy="1143000"/>
          </a:xfrm>
          <a:prstGeom prst="rect">
            <a:avLst/>
          </a:prstGeom>
        </p:spPr>
        <p:txBody>
          <a:bodyPr/>
          <a:lstStyle>
            <a:lvl1pPr>
              <a:defRPr>
                <a:latin typeface="Times New Roman"/>
                <a:ea typeface="Times New Roman"/>
                <a:cs typeface="Times New Roman"/>
                <a:sym typeface="Times New Roman"/>
              </a:defRPr>
            </a:lvl1pPr>
          </a:lstStyle>
          <a:p>
            <a:pPr lvl="0">
              <a:defRPr sz="1800"/>
            </a:pPr>
            <a:r>
              <a:rPr sz="4400"/>
              <a:t>Science and Religion</a:t>
            </a:r>
          </a:p>
        </p:txBody>
      </p:sp>
      <p:sp>
        <p:nvSpPr>
          <p:cNvPr id="218" name="Shape 218"/>
          <p:cNvSpPr/>
          <p:nvPr>
            <p:ph type="body" idx="1"/>
          </p:nvPr>
        </p:nvSpPr>
        <p:spPr>
          <a:xfrm>
            <a:off x="533400" y="1752600"/>
            <a:ext cx="4648200" cy="4267200"/>
          </a:xfrm>
          <a:prstGeom prst="rect">
            <a:avLst/>
          </a:prstGeom>
          <a:gradFill>
            <a:gsLst>
              <a:gs pos="0">
                <a:srgbClr val="5E9EFF"/>
              </a:gs>
              <a:gs pos="39999">
                <a:srgbClr val="85C2FF"/>
              </a:gs>
              <a:gs pos="70000">
                <a:srgbClr val="C4D6EB"/>
              </a:gs>
              <a:gs pos="100000">
                <a:srgbClr val="FFEBFA"/>
              </a:gs>
            </a:gsLst>
            <a:lin ang="5400000"/>
          </a:gradFill>
          <a:ln w="19050">
            <a:solidFill/>
            <a:bevel/>
          </a:ln>
        </p:spPr>
        <p:txBody>
          <a:bodyPr lIns="0" tIns="0" rIns="0" bIns="0"/>
          <a:lstStyle/>
          <a:p>
            <a:pPr lvl="0" marL="300037" indent="-300037">
              <a:lnSpc>
                <a:spcPct val="80000"/>
              </a:lnSpc>
              <a:spcBef>
                <a:spcPts val="600"/>
              </a:spcBef>
              <a:defRPr sz="1800"/>
            </a:pPr>
            <a:r>
              <a:rPr sz="2800">
                <a:latin typeface="Times New Roman"/>
                <a:ea typeface="Times New Roman"/>
                <a:cs typeface="Times New Roman"/>
                <a:sym typeface="Times New Roman"/>
              </a:rPr>
              <a:t>Not competing categories</a:t>
            </a:r>
            <a:endParaRPr sz="2800">
              <a:latin typeface="Times New Roman"/>
              <a:ea typeface="Times New Roman"/>
              <a:cs typeface="Times New Roman"/>
              <a:sym typeface="Times New Roman"/>
            </a:endParaRPr>
          </a:p>
          <a:p>
            <a:pPr lvl="0">
              <a:lnSpc>
                <a:spcPct val="80000"/>
              </a:lnSpc>
              <a:defRPr sz="1800"/>
            </a:pPr>
            <a:endParaRPr sz="2800">
              <a:latin typeface="Times New Roman"/>
              <a:ea typeface="Times New Roman"/>
              <a:cs typeface="Times New Roman"/>
              <a:sym typeface="Times New Roman"/>
            </a:endParaRPr>
          </a:p>
          <a:p>
            <a:pPr lvl="0" marL="300037" indent="-300037">
              <a:lnSpc>
                <a:spcPct val="80000"/>
              </a:lnSpc>
              <a:spcBef>
                <a:spcPts val="600"/>
              </a:spcBef>
              <a:defRPr sz="1800"/>
            </a:pPr>
            <a:r>
              <a:rPr sz="2800">
                <a:latin typeface="Times New Roman"/>
                <a:ea typeface="Times New Roman"/>
                <a:cs typeface="Times New Roman"/>
                <a:sym typeface="Times New Roman"/>
              </a:rPr>
              <a:t>Complementary ways of viewing reality</a:t>
            </a:r>
            <a:endParaRPr sz="2800">
              <a:latin typeface="Times New Roman"/>
              <a:ea typeface="Times New Roman"/>
              <a:cs typeface="Times New Roman"/>
              <a:sym typeface="Times New Roman"/>
            </a:endParaRPr>
          </a:p>
          <a:p>
            <a:pPr lvl="0">
              <a:lnSpc>
                <a:spcPct val="80000"/>
              </a:lnSpc>
              <a:defRPr sz="1800"/>
            </a:pPr>
            <a:endParaRPr sz="2800">
              <a:latin typeface="Times New Roman"/>
              <a:ea typeface="Times New Roman"/>
              <a:cs typeface="Times New Roman"/>
              <a:sym typeface="Times New Roman"/>
            </a:endParaRPr>
          </a:p>
          <a:p>
            <a:pPr lvl="0" marL="300037" indent="-300037">
              <a:lnSpc>
                <a:spcPct val="80000"/>
              </a:lnSpc>
              <a:spcBef>
                <a:spcPts val="600"/>
              </a:spcBef>
              <a:defRPr sz="1800"/>
            </a:pPr>
            <a:r>
              <a:rPr sz="2800">
                <a:latin typeface="Times New Roman"/>
                <a:ea typeface="Times New Roman"/>
                <a:cs typeface="Times New Roman"/>
                <a:sym typeface="Times New Roman"/>
              </a:rPr>
              <a:t>Each supplies a different perspective on the world</a:t>
            </a:r>
            <a:endParaRPr sz="2800">
              <a:latin typeface="Times New Roman"/>
              <a:ea typeface="Times New Roman"/>
              <a:cs typeface="Times New Roman"/>
              <a:sym typeface="Times New Roman"/>
            </a:endParaRPr>
          </a:p>
          <a:p>
            <a:pPr lvl="0">
              <a:lnSpc>
                <a:spcPct val="80000"/>
              </a:lnSpc>
              <a:defRPr sz="1800"/>
            </a:pPr>
            <a:endParaRPr sz="2800">
              <a:latin typeface="Times New Roman"/>
              <a:ea typeface="Times New Roman"/>
              <a:cs typeface="Times New Roman"/>
              <a:sym typeface="Times New Roman"/>
            </a:endParaRPr>
          </a:p>
          <a:p>
            <a:pPr lvl="0" marL="300037" indent="-300037">
              <a:lnSpc>
                <a:spcPct val="80000"/>
              </a:lnSpc>
              <a:spcBef>
                <a:spcPts val="600"/>
              </a:spcBef>
              <a:defRPr sz="1800"/>
            </a:pPr>
            <a:r>
              <a:rPr sz="2800">
                <a:latin typeface="Times New Roman"/>
                <a:ea typeface="Times New Roman"/>
                <a:cs typeface="Times New Roman"/>
                <a:sym typeface="Times New Roman"/>
              </a:rPr>
              <a:t>Each should respect the autonomy of the other.</a:t>
            </a:r>
          </a:p>
        </p:txBody>
      </p:sp>
      <p:pic>
        <p:nvPicPr>
          <p:cNvPr id="219" name="image18.png"/>
          <p:cNvPicPr/>
          <p:nvPr/>
        </p:nvPicPr>
        <p:blipFill>
          <a:blip r:embed="rId2">
            <a:extLst/>
          </a:blip>
          <a:stretch>
            <a:fillRect/>
          </a:stretch>
        </p:blipFill>
        <p:spPr>
          <a:xfrm>
            <a:off x="4800600" y="2895600"/>
            <a:ext cx="3995738" cy="3695700"/>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p:nvPr>
        </p:nvSpPr>
        <p:spPr>
          <a:xfrm>
            <a:off x="776882" y="196453"/>
            <a:ext cx="7584656" cy="1375172"/>
          </a:xfrm>
          <a:prstGeom prst="rect">
            <a:avLst/>
          </a:prstGeom>
        </p:spPr>
        <p:txBody>
          <a:bodyPr lIns="41272" tIns="41272" rIns="41272" bIns="41272"/>
          <a:lstStyle>
            <a:lvl1pPr indent="40182"/>
          </a:lstStyle>
          <a:p>
            <a:pPr lvl="0">
              <a:defRPr sz="1800"/>
            </a:pPr>
            <a:r>
              <a:rPr sz="4400"/>
              <a:t>Pillars of Creationism</a:t>
            </a:r>
          </a:p>
        </p:txBody>
      </p:sp>
      <p:grpSp>
        <p:nvGrpSpPr>
          <p:cNvPr id="225" name="Group 225"/>
          <p:cNvGrpSpPr/>
          <p:nvPr/>
        </p:nvGrpSpPr>
        <p:grpSpPr>
          <a:xfrm>
            <a:off x="258960" y="1535905"/>
            <a:ext cx="8723191" cy="1518048"/>
            <a:chOff x="0" y="0"/>
            <a:chExt cx="8723189" cy="1518046"/>
          </a:xfrm>
        </p:grpSpPr>
        <p:sp>
          <p:nvSpPr>
            <p:cNvPr id="222" name="Shape 222"/>
            <p:cNvSpPr/>
            <p:nvPr/>
          </p:nvSpPr>
          <p:spPr>
            <a:xfrm>
              <a:off x="3633266" y="598289"/>
              <a:ext cx="1098353" cy="312540"/>
            </a:xfrm>
            <a:prstGeom prst="rightArrow">
              <a:avLst>
                <a:gd name="adj1" fmla="val 40741"/>
                <a:gd name="adj2" fmla="val 57156"/>
              </a:avLst>
            </a:prstGeom>
            <a:solidFill>
              <a:srgbClr val="4F81BD"/>
            </a:solidFill>
            <a:ln w="12700" cap="flat">
              <a:solidFill>
                <a:srgbClr val="000000"/>
              </a:solidFill>
              <a:prstDash val="solid"/>
              <a:miter lim="800000"/>
            </a:ln>
            <a:effectLst>
              <a:outerShdw sx="100000" sy="100000" kx="0" ky="0" algn="b" rotWithShape="0" blurRad="12700" dist="0" dir="0">
                <a:srgbClr val="EEECE1">
                  <a:alpha val="79999"/>
                </a:srgbClr>
              </a:outerShdw>
            </a:effectLst>
          </p:spPr>
          <p:txBody>
            <a:bodyPr wrap="square" lIns="0" tIns="0" rIns="0" bIns="0" numCol="1" anchor="t">
              <a:noAutofit/>
            </a:bodyPr>
            <a:lstStyle/>
            <a:p>
              <a:pPr lvl="0"/>
            </a:p>
          </p:txBody>
        </p:sp>
        <p:pic>
          <p:nvPicPr>
            <p:cNvPr id="223" name="image19.jpg"/>
            <p:cNvPicPr/>
            <p:nvPr/>
          </p:nvPicPr>
          <p:blipFill>
            <a:blip r:embed="rId2">
              <a:extLst/>
            </a:blip>
            <a:stretch>
              <a:fillRect/>
            </a:stretch>
          </p:blipFill>
          <p:spPr>
            <a:xfrm>
              <a:off x="4919142" y="0"/>
              <a:ext cx="3804048" cy="1518047"/>
            </a:xfrm>
            <a:prstGeom prst="rect">
              <a:avLst/>
            </a:prstGeom>
            <a:ln w="12700" cap="flat">
              <a:solidFill>
                <a:srgbClr val="3399FF"/>
              </a:solidFill>
              <a:prstDash val="solid"/>
              <a:miter lim="800000"/>
            </a:ln>
            <a:effectLst/>
          </p:spPr>
        </p:pic>
        <p:sp>
          <p:nvSpPr>
            <p:cNvPr id="224" name="Shape 224"/>
            <p:cNvSpPr/>
            <p:nvPr/>
          </p:nvSpPr>
          <p:spPr>
            <a:xfrm>
              <a:off x="-1" y="488800"/>
              <a:ext cx="3348635" cy="533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r>
                <a:rPr b="1"/>
                <a:t>Evolution is a </a:t>
              </a:r>
              <a:endParaRPr b="1"/>
            </a:p>
            <a:p>
              <a:pPr lvl="0"/>
              <a:r>
                <a:rPr b="1"/>
                <a:t>“theory in crisis”</a:t>
              </a:r>
            </a:p>
          </p:txBody>
        </p:sp>
      </p:grpSp>
      <p:grpSp>
        <p:nvGrpSpPr>
          <p:cNvPr id="229" name="Group 229"/>
          <p:cNvGrpSpPr/>
          <p:nvPr/>
        </p:nvGrpSpPr>
        <p:grpSpPr>
          <a:xfrm>
            <a:off x="261193" y="3178968"/>
            <a:ext cx="8722074" cy="1733477"/>
            <a:chOff x="0" y="0"/>
            <a:chExt cx="8722072" cy="1733475"/>
          </a:xfrm>
        </p:grpSpPr>
        <p:pic>
          <p:nvPicPr>
            <p:cNvPr id="226" name="image20.png"/>
            <p:cNvPicPr/>
            <p:nvPr/>
          </p:nvPicPr>
          <p:blipFill>
            <a:blip r:embed="rId3">
              <a:extLst/>
            </a:blip>
            <a:stretch>
              <a:fillRect/>
            </a:stretch>
          </p:blipFill>
          <p:spPr>
            <a:xfrm>
              <a:off x="4917538" y="0"/>
              <a:ext cx="3804535" cy="1733476"/>
            </a:xfrm>
            <a:prstGeom prst="rect">
              <a:avLst/>
            </a:prstGeom>
            <a:ln w="12700" cap="flat">
              <a:solidFill>
                <a:srgbClr val="000000"/>
              </a:solidFill>
              <a:prstDash val="solid"/>
              <a:miter lim="800000"/>
            </a:ln>
            <a:effectLst/>
          </p:spPr>
        </p:pic>
        <p:sp>
          <p:nvSpPr>
            <p:cNvPr id="227" name="Shape 227"/>
            <p:cNvSpPr/>
            <p:nvPr/>
          </p:nvSpPr>
          <p:spPr>
            <a:xfrm>
              <a:off x="3631498" y="705445"/>
              <a:ext cx="1098494" cy="312540"/>
            </a:xfrm>
            <a:prstGeom prst="rightArrow">
              <a:avLst>
                <a:gd name="adj1" fmla="val 40741"/>
                <a:gd name="adj2" fmla="val 57156"/>
              </a:avLst>
            </a:prstGeom>
            <a:solidFill>
              <a:srgbClr val="4F81BD"/>
            </a:solidFill>
            <a:ln w="12700" cap="flat">
              <a:solidFill>
                <a:srgbClr val="000000"/>
              </a:solidFill>
              <a:prstDash val="solid"/>
              <a:miter lim="800000"/>
            </a:ln>
            <a:effectLst>
              <a:outerShdw sx="100000" sy="100000" kx="0" ky="0" algn="b" rotWithShape="0" blurRad="12700" dist="0" dir="0">
                <a:srgbClr val="EEECE1">
                  <a:alpha val="79999"/>
                </a:srgbClr>
              </a:outerShdw>
            </a:effectLst>
          </p:spPr>
          <p:txBody>
            <a:bodyPr wrap="square" lIns="0" tIns="0" rIns="0" bIns="0" numCol="1" anchor="t">
              <a:noAutofit/>
            </a:bodyPr>
            <a:lstStyle/>
            <a:p>
              <a:pPr lvl="0"/>
            </a:p>
          </p:txBody>
        </p:sp>
        <p:sp>
          <p:nvSpPr>
            <p:cNvPr id="228" name="Shape 228"/>
            <p:cNvSpPr/>
            <p:nvPr/>
          </p:nvSpPr>
          <p:spPr>
            <a:xfrm>
              <a:off x="-1" y="594841"/>
              <a:ext cx="3349062" cy="533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a:lvl1pPr>
            </a:lstStyle>
            <a:p>
              <a:pPr lvl="0">
                <a:defRPr b="0"/>
              </a:pPr>
              <a:r>
                <a:rPr b="1"/>
                <a:t>Evolution and religion are incompatible</a:t>
              </a:r>
            </a:p>
          </p:txBody>
        </p:sp>
      </p:grpSp>
      <p:grpSp>
        <p:nvGrpSpPr>
          <p:cNvPr id="233" name="Group 233"/>
          <p:cNvGrpSpPr/>
          <p:nvPr/>
        </p:nvGrpSpPr>
        <p:grpSpPr>
          <a:xfrm>
            <a:off x="264542" y="5027414"/>
            <a:ext cx="8718723" cy="1519164"/>
            <a:chOff x="0" y="0"/>
            <a:chExt cx="8718722" cy="1519162"/>
          </a:xfrm>
        </p:grpSpPr>
        <p:pic>
          <p:nvPicPr>
            <p:cNvPr id="230" name="image21.jpg"/>
            <p:cNvPicPr/>
            <p:nvPr/>
          </p:nvPicPr>
          <p:blipFill>
            <a:blip r:embed="rId4">
              <a:extLst/>
            </a:blip>
            <a:srcRect l="0" t="0" r="0" b="45993"/>
            <a:stretch>
              <a:fillRect/>
            </a:stretch>
          </p:blipFill>
          <p:spPr>
            <a:xfrm>
              <a:off x="4915305" y="-1"/>
              <a:ext cx="3803418" cy="1519164"/>
            </a:xfrm>
            <a:prstGeom prst="rect">
              <a:avLst/>
            </a:prstGeom>
            <a:ln w="12700" cap="flat">
              <a:solidFill>
                <a:srgbClr val="000000"/>
              </a:solidFill>
              <a:prstDash val="solid"/>
              <a:miter lim="800000"/>
            </a:ln>
            <a:effectLst/>
          </p:spPr>
        </p:pic>
        <p:sp>
          <p:nvSpPr>
            <p:cNvPr id="231" name="Shape 231"/>
            <p:cNvSpPr/>
            <p:nvPr/>
          </p:nvSpPr>
          <p:spPr>
            <a:xfrm>
              <a:off x="3628149" y="607218"/>
              <a:ext cx="1098493" cy="312540"/>
            </a:xfrm>
            <a:prstGeom prst="rightArrow">
              <a:avLst>
                <a:gd name="adj1" fmla="val 40741"/>
                <a:gd name="adj2" fmla="val 57156"/>
              </a:avLst>
            </a:prstGeom>
            <a:solidFill>
              <a:srgbClr val="4F81BD"/>
            </a:solidFill>
            <a:ln w="12700" cap="flat">
              <a:solidFill>
                <a:srgbClr val="000000"/>
              </a:solidFill>
              <a:prstDash val="solid"/>
              <a:miter lim="800000"/>
            </a:ln>
            <a:effectLst>
              <a:outerShdw sx="100000" sy="100000" kx="0" ky="0" algn="b" rotWithShape="0" blurRad="12700" dist="0" dir="0">
                <a:srgbClr val="EEECE1">
                  <a:alpha val="79999"/>
                </a:srgbClr>
              </a:outerShdw>
            </a:effectLst>
          </p:spPr>
          <p:txBody>
            <a:bodyPr wrap="square" lIns="0" tIns="0" rIns="0" bIns="0" numCol="1" anchor="t">
              <a:noAutofit/>
            </a:bodyPr>
            <a:lstStyle/>
            <a:p>
              <a:pPr lvl="0"/>
            </a:p>
          </p:txBody>
        </p:sp>
        <p:sp>
          <p:nvSpPr>
            <p:cNvPr id="232" name="Shape 232"/>
            <p:cNvSpPr/>
            <p:nvPr/>
          </p:nvSpPr>
          <p:spPr>
            <a:xfrm>
              <a:off x="0" y="494381"/>
              <a:ext cx="3349062" cy="533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a:lvl1pPr>
            </a:lstStyle>
            <a:p>
              <a:pPr lvl="0">
                <a:defRPr b="0"/>
              </a:pPr>
              <a:r>
                <a:rPr b="1"/>
                <a:t>It’s only “fair” to teach creationism with evolution</a:t>
              </a:r>
            </a:p>
          </p:txBody>
        </p:sp>
      </p:gr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