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media/image3.jpeg" ContentType="image/jpeg"/>
  <Override PartName="/ppt/notesSlides/notesSlide4.xml" ContentType="application/vnd.openxmlformats-officedocument.presentationml.notesSlide+xml"/>
  <Override PartName="/ppt/media/image4.jpeg" ContentType="image/jpeg"/>
  <Override PartName="/ppt/notesSlides/notesSlide5.xml" ContentType="application/vnd.openxmlformats-officedocument.presentationml.notesSlide+xml"/>
  <Override PartName="/ppt/media/image5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lvl1pPr defTabSz="457200">
      <a:defRPr>
        <a:latin typeface="Gill Sans MT"/>
        <a:ea typeface="Gill Sans MT"/>
        <a:cs typeface="Gill Sans MT"/>
        <a:sym typeface="Gill Sans MT"/>
      </a:defRPr>
    </a:lvl1pPr>
    <a:lvl2pPr indent="457200" defTabSz="457200">
      <a:defRPr>
        <a:latin typeface="Gill Sans MT"/>
        <a:ea typeface="Gill Sans MT"/>
        <a:cs typeface="Gill Sans MT"/>
        <a:sym typeface="Gill Sans MT"/>
      </a:defRPr>
    </a:lvl2pPr>
    <a:lvl3pPr indent="914400" defTabSz="457200">
      <a:defRPr>
        <a:latin typeface="Gill Sans MT"/>
        <a:ea typeface="Gill Sans MT"/>
        <a:cs typeface="Gill Sans MT"/>
        <a:sym typeface="Gill Sans MT"/>
      </a:defRPr>
    </a:lvl3pPr>
    <a:lvl4pPr indent="1371600" defTabSz="457200">
      <a:defRPr>
        <a:latin typeface="Gill Sans MT"/>
        <a:ea typeface="Gill Sans MT"/>
        <a:cs typeface="Gill Sans MT"/>
        <a:sym typeface="Gill Sans MT"/>
      </a:defRPr>
    </a:lvl4pPr>
    <a:lvl5pPr indent="1828800" defTabSz="457200">
      <a:defRPr>
        <a:latin typeface="Gill Sans MT"/>
        <a:ea typeface="Gill Sans MT"/>
        <a:cs typeface="Gill Sans MT"/>
        <a:sym typeface="Gill Sans MT"/>
      </a:defRPr>
    </a:lvl5pPr>
    <a:lvl6pPr indent="2286000" defTabSz="457200">
      <a:defRPr>
        <a:latin typeface="Gill Sans MT"/>
        <a:ea typeface="Gill Sans MT"/>
        <a:cs typeface="Gill Sans MT"/>
        <a:sym typeface="Gill Sans MT"/>
      </a:defRPr>
    </a:lvl6pPr>
    <a:lvl7pPr indent="2743200" defTabSz="457200">
      <a:defRPr>
        <a:latin typeface="Gill Sans MT"/>
        <a:ea typeface="Gill Sans MT"/>
        <a:cs typeface="Gill Sans MT"/>
        <a:sym typeface="Gill Sans MT"/>
      </a:defRPr>
    </a:lvl7pPr>
    <a:lvl8pPr indent="3200400" defTabSz="457200">
      <a:defRPr>
        <a:latin typeface="Gill Sans MT"/>
        <a:ea typeface="Gill Sans MT"/>
        <a:cs typeface="Gill Sans MT"/>
        <a:sym typeface="Gill Sans MT"/>
      </a:defRPr>
    </a:lvl8pPr>
    <a:lvl9pPr indent="3657600" defTabSz="457200">
      <a:defRPr>
        <a:latin typeface="Gill Sans MT"/>
        <a:ea typeface="Gill Sans MT"/>
        <a:cs typeface="Gill Sans MT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CD1"/>
          </a:solidFill>
        </a:fill>
      </a:tcStyle>
    </a:wholeTbl>
    <a:band2H>
      <a:tcTxStyle b="def" i="def"/>
      <a:tcStyle>
        <a:tcBdr/>
        <a:fill>
          <a:solidFill>
            <a:srgbClr val="E7E7E9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A3260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A3260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A326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ECF6"/>
          </a:solidFill>
        </a:fill>
      </a:tcStyle>
    </a:wholeTbl>
    <a:band2H>
      <a:tcTxStyle b="def" i="def"/>
      <a:tcStyle>
        <a:tcBdr/>
        <a:fill>
          <a:solidFill>
            <a:srgbClr val="E8F6FB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5CBE8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5CBE8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5CBE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CD1"/>
          </a:solidFill>
        </a:fill>
      </a:tcStyle>
    </a:wholeTbl>
    <a:band2H>
      <a:tcTxStyle b="def" i="def"/>
      <a:tcStyle>
        <a:tcBdr/>
        <a:fill>
          <a:solidFill>
            <a:srgbClr val="E8EEE9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2955F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2955F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2955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A3260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A326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Title slide or “one slide teaser”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Slide two of “three slide teaser”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Slide three of “three slide teaser”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If providing more info (e.g., vision &amp; report contents), use this slide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If providing more info (e.g., report contents), use this slide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If providing more info (e.g., report contents), use this 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If providing more info (e.g., report contents), use this slide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If providing more info (e.g., report contents), use this slide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End (repeat of slide one)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" name="Shape 11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" name="Shape 12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" name="Shape 13"/>
          <p:cNvSpPr/>
          <p:nvPr/>
        </p:nvSpPr>
        <p:spPr>
          <a:xfrm>
            <a:off x="448091" y="3085764"/>
            <a:ext cx="8240108" cy="33048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81191" y="0"/>
            <a:ext cx="7989753" cy="2495444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1A3260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581191" y="2495443"/>
            <a:ext cx="7989753" cy="230482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457200">
              <a:buClrTx/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914400">
              <a:buClrTx/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1371600">
              <a:buClrTx/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1828800">
              <a:buClrTx/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1600">
                <a:solidFill>
                  <a:srgbClr val="4590B8"/>
                </a:solidFill>
              </a:rPr>
              <a:t>Body Level One</a:t>
            </a:r>
            <a:endParaRPr cap="all" sz="1600">
              <a:solidFill>
                <a:srgbClr val="4590B8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1600">
                <a:solidFill>
                  <a:srgbClr val="4590B8"/>
                </a:solidFill>
              </a:rPr>
              <a:t>Body Level Two</a:t>
            </a:r>
            <a:endParaRPr cap="all" sz="1600">
              <a:solidFill>
                <a:srgbClr val="4590B8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1600">
                <a:solidFill>
                  <a:srgbClr val="4590B8"/>
                </a:solidFill>
              </a:rPr>
              <a:t>Body Level Three</a:t>
            </a:r>
            <a:endParaRPr cap="all" sz="1600">
              <a:solidFill>
                <a:srgbClr val="4590B8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1600">
                <a:solidFill>
                  <a:srgbClr val="4590B8"/>
                </a:solidFill>
              </a:rPr>
              <a:t>Body Level Four</a:t>
            </a:r>
            <a:endParaRPr cap="all" sz="1600">
              <a:solidFill>
                <a:srgbClr val="4590B8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1600">
                <a:solidFill>
                  <a:srgbClr val="4590B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4" name="Shape 74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5" name="Shape 75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6" name="Shape 76"/>
          <p:cNvSpPr/>
          <p:nvPr/>
        </p:nvSpPr>
        <p:spPr>
          <a:xfrm>
            <a:off x="448091" y="599725"/>
            <a:ext cx="8238709" cy="1258828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7" name="Shape 77"/>
          <p:cNvSpPr/>
          <p:nvPr>
            <p:ph type="title"/>
          </p:nvPr>
        </p:nvSpPr>
        <p:spPr>
          <a:xfrm>
            <a:off x="581191" y="0"/>
            <a:ext cx="7989753" cy="1770803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581191" y="2228002"/>
            <a:ext cx="7989753" cy="4629999"/>
          </a:xfrm>
          <a:prstGeom prst="rect">
            <a:avLst/>
          </a:prstGeom>
        </p:spPr>
        <p:txBody>
          <a:bodyPr anchor="t"/>
          <a:lstStyle>
            <a:lvl1pPr>
              <a:defRPr sz="1800"/>
            </a:lvl1pPr>
            <a:lvl2pPr marL="668250" indent="-344249">
              <a:defRPr sz="1800"/>
            </a:lvl2pPr>
            <a:lvl3pPr marL="977142" indent="-347142">
              <a:defRPr sz="1800"/>
            </a:lvl3pPr>
            <a:lvl4pPr marL="1358999" indent="-351000">
              <a:defRPr sz="1800"/>
            </a:lvl4pPr>
            <a:lvl5pPr marL="1718999" indent="-350999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One</a:t>
            </a:r>
            <a:endParaRPr>
              <a:solidFill>
                <a:srgbClr val="3D3D3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Two</a:t>
            </a:r>
            <a:endParaRPr>
              <a:solidFill>
                <a:srgbClr val="3D3D3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Three</a:t>
            </a:r>
            <a:endParaRPr>
              <a:solidFill>
                <a:srgbClr val="3D3D3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Four</a:t>
            </a:r>
            <a:endParaRPr>
              <a:solidFill>
                <a:srgbClr val="3D3D3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2" name="Shape 82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3" name="Shape 83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4" name="Shape 84"/>
          <p:cNvSpPr/>
          <p:nvPr/>
        </p:nvSpPr>
        <p:spPr>
          <a:xfrm>
            <a:off x="6629400" y="599725"/>
            <a:ext cx="2057400" cy="581695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6629400" y="0"/>
            <a:ext cx="1503123" cy="5858799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581191" y="675724"/>
            <a:ext cx="5922211" cy="6182276"/>
          </a:xfrm>
          <a:prstGeom prst="rect">
            <a:avLst/>
          </a:prstGeom>
        </p:spPr>
        <p:txBody>
          <a:bodyPr anchor="t"/>
          <a:lstStyle>
            <a:lvl1pPr>
              <a:defRPr sz="1800"/>
            </a:lvl1pPr>
            <a:lvl2pPr marL="668250" indent="-344249">
              <a:defRPr sz="1800"/>
            </a:lvl2pPr>
            <a:lvl3pPr marL="977142" indent="-347142">
              <a:defRPr sz="1800"/>
            </a:lvl3pPr>
            <a:lvl4pPr marL="1358999" indent="-351000">
              <a:defRPr sz="1800"/>
            </a:lvl4pPr>
            <a:lvl5pPr marL="1718999" indent="-350999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One</a:t>
            </a:r>
            <a:endParaRPr>
              <a:solidFill>
                <a:srgbClr val="3D3D3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Two</a:t>
            </a:r>
            <a:endParaRPr>
              <a:solidFill>
                <a:srgbClr val="3D3D3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Three</a:t>
            </a:r>
            <a:endParaRPr>
              <a:solidFill>
                <a:srgbClr val="3D3D3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Four</a:t>
            </a:r>
            <a:endParaRPr>
              <a:solidFill>
                <a:srgbClr val="3D3D3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9" name="Shape 19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0" name="Shape 20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" name="Shape 21"/>
          <p:cNvSpPr/>
          <p:nvPr/>
        </p:nvSpPr>
        <p:spPr>
          <a:xfrm>
            <a:off x="448091" y="599725"/>
            <a:ext cx="8238709" cy="1258828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581191" y="0"/>
            <a:ext cx="7989753" cy="1770803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581191" y="1770802"/>
            <a:ext cx="7989753" cy="454519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668250" indent="-344249">
              <a:defRPr sz="18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977142" indent="-347142">
              <a:defRPr sz="18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358999" indent="-351000">
              <a:defRPr sz="18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718999" indent="-350999">
              <a:defRPr sz="18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One</a:t>
            </a:r>
            <a:endParaRPr>
              <a:solidFill>
                <a:srgbClr val="3D3D3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Two</a:t>
            </a:r>
            <a:endParaRPr>
              <a:solidFill>
                <a:srgbClr val="3D3D3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Three</a:t>
            </a:r>
            <a:endParaRPr>
              <a:solidFill>
                <a:srgbClr val="3D3D3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Four</a:t>
            </a:r>
            <a:endParaRPr>
              <a:solidFill>
                <a:srgbClr val="3D3D3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7" name="Shape 27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8" name="Shape 28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9" name="Shape 29"/>
          <p:cNvSpPr/>
          <p:nvPr/>
        </p:nvSpPr>
        <p:spPr>
          <a:xfrm>
            <a:off x="452645" y="5141972"/>
            <a:ext cx="8238709" cy="1258828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581193" y="1322072"/>
            <a:ext cx="7989752" cy="321934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1A3260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581193" y="4541416"/>
            <a:ext cx="7989752" cy="2315057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457200">
              <a:buClrTx/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914400">
              <a:buClrTx/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1371600">
              <a:buClrTx/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1828800">
              <a:buClrTx/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4590B8"/>
                </a:solidFill>
              </a:rPr>
              <a:t>Body Level One</a:t>
            </a:r>
            <a:endParaRPr cap="all">
              <a:solidFill>
                <a:srgbClr val="4590B8"/>
              </a:solidFill>
            </a:endParaRPr>
          </a:p>
          <a:p>
            <a:pPr lvl="1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4590B8"/>
                </a:solidFill>
              </a:rPr>
              <a:t>Body Level Two</a:t>
            </a:r>
            <a:endParaRPr cap="all">
              <a:solidFill>
                <a:srgbClr val="4590B8"/>
              </a:solidFill>
            </a:endParaRPr>
          </a:p>
          <a:p>
            <a:pPr lvl="2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4590B8"/>
                </a:solidFill>
              </a:rPr>
              <a:t>Body Level Three</a:t>
            </a:r>
            <a:endParaRPr cap="all">
              <a:solidFill>
                <a:srgbClr val="4590B8"/>
              </a:solidFill>
            </a:endParaRPr>
          </a:p>
          <a:p>
            <a:pPr lvl="3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4590B8"/>
                </a:solidFill>
              </a:rPr>
              <a:t>Body Level Four</a:t>
            </a:r>
            <a:endParaRPr cap="all">
              <a:solidFill>
                <a:srgbClr val="4590B8"/>
              </a:solidFill>
            </a:endParaRPr>
          </a:p>
          <a:p>
            <a:pPr lvl="4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4590B8"/>
                </a:solidFill>
              </a:rP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5" name="Shape 35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" name="Shape 36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7" name="Shape 37"/>
          <p:cNvSpPr/>
          <p:nvPr/>
        </p:nvSpPr>
        <p:spPr>
          <a:xfrm>
            <a:off x="448091" y="599725"/>
            <a:ext cx="8238709" cy="1258828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581191" y="0"/>
            <a:ext cx="7989753" cy="1770803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581191" y="1770802"/>
            <a:ext cx="3899529" cy="454744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68250" indent="-344249">
              <a:defRPr sz="1800"/>
            </a:lvl2pPr>
            <a:lvl3pPr marL="977142" indent="-347142">
              <a:defRPr sz="1800"/>
            </a:lvl3pPr>
            <a:lvl4pPr marL="1358999" indent="-351000">
              <a:defRPr sz="1800"/>
            </a:lvl4pPr>
            <a:lvl5pPr marL="1718999" indent="-350999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One</a:t>
            </a:r>
            <a:endParaRPr>
              <a:solidFill>
                <a:srgbClr val="3D3D3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Two</a:t>
            </a:r>
            <a:endParaRPr>
              <a:solidFill>
                <a:srgbClr val="3D3D3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Three</a:t>
            </a:r>
            <a:endParaRPr>
              <a:solidFill>
                <a:srgbClr val="3D3D3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Four</a:t>
            </a:r>
            <a:endParaRPr>
              <a:solidFill>
                <a:srgbClr val="3D3D3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3" name="Shape 43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4" name="Shape 44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" name="Shape 45"/>
          <p:cNvSpPr/>
          <p:nvPr/>
        </p:nvSpPr>
        <p:spPr>
          <a:xfrm>
            <a:off x="448091" y="599725"/>
            <a:ext cx="8238709" cy="1258828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6" name="Shape 46"/>
          <p:cNvSpPr/>
          <p:nvPr>
            <p:ph type="title"/>
          </p:nvPr>
        </p:nvSpPr>
        <p:spPr>
          <a:xfrm>
            <a:off x="581191" y="0"/>
            <a:ext cx="7989753" cy="1770803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887219" y="1770802"/>
            <a:ext cx="3593501" cy="10334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200">
                <a:solidFill>
                  <a:srgbClr val="4590B8"/>
                </a:solidFill>
              </a:defRPr>
            </a:lvl1pPr>
            <a:lvl2pPr marL="0" indent="457200">
              <a:buClrTx/>
              <a:buSzTx/>
              <a:buFontTx/>
              <a:buNone/>
              <a:defRPr sz="2200">
                <a:solidFill>
                  <a:srgbClr val="4590B8"/>
                </a:solidFill>
              </a:defRPr>
            </a:lvl2pPr>
            <a:lvl3pPr marL="0" indent="914400">
              <a:buClrTx/>
              <a:buSzTx/>
              <a:buFontTx/>
              <a:buNone/>
              <a:defRPr sz="2200">
                <a:solidFill>
                  <a:srgbClr val="4590B8"/>
                </a:solidFill>
              </a:defRPr>
            </a:lvl3pPr>
            <a:lvl4pPr marL="0" indent="1371600">
              <a:buClrTx/>
              <a:buSzTx/>
              <a:buFontTx/>
              <a:buNone/>
              <a:defRPr sz="2200">
                <a:solidFill>
                  <a:srgbClr val="4590B8"/>
                </a:solidFill>
              </a:defRPr>
            </a:lvl4pPr>
            <a:lvl5pPr marL="0" indent="1828800">
              <a:buClrTx/>
              <a:buSzTx/>
              <a:buFontTx/>
              <a:buNone/>
              <a:defRPr sz="2200">
                <a:solidFill>
                  <a:srgbClr val="4590B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590B8"/>
                </a:solidFill>
              </a:rPr>
              <a:t>Body Level One</a:t>
            </a:r>
            <a:endParaRPr sz="2200">
              <a:solidFill>
                <a:srgbClr val="4590B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590B8"/>
                </a:solidFill>
              </a:rPr>
              <a:t>Body Level Two</a:t>
            </a:r>
            <a:endParaRPr sz="2200">
              <a:solidFill>
                <a:srgbClr val="4590B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590B8"/>
                </a:solidFill>
              </a:rPr>
              <a:t>Body Level Three</a:t>
            </a:r>
            <a:endParaRPr sz="2200">
              <a:solidFill>
                <a:srgbClr val="4590B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590B8"/>
                </a:solidFill>
              </a:rPr>
              <a:t>Body Level Four</a:t>
            </a:r>
            <a:endParaRPr sz="2200">
              <a:solidFill>
                <a:srgbClr val="4590B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590B8"/>
                </a:solidFill>
              </a:rPr>
              <a:t>Body Level Five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" name="Shape 51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" name="Shape 52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" name="Shape 53"/>
          <p:cNvSpPr/>
          <p:nvPr/>
        </p:nvSpPr>
        <p:spPr>
          <a:xfrm>
            <a:off x="448091" y="599725"/>
            <a:ext cx="8238709" cy="1258828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4" name="Shape 54"/>
          <p:cNvSpPr/>
          <p:nvPr>
            <p:ph type="title"/>
          </p:nvPr>
        </p:nvSpPr>
        <p:spPr>
          <a:xfrm>
            <a:off x="581191" y="687473"/>
            <a:ext cx="7989753" cy="1083331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" name="Shape 58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" name="Shape 59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2F5AAC"/>
                </a:solidFill>
              </a:rP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One</a:t>
            </a:r>
            <a:endParaRPr sz="2000">
              <a:solidFill>
                <a:srgbClr val="3D3D3D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Two</a:t>
            </a:r>
            <a:endParaRPr sz="2000">
              <a:solidFill>
                <a:srgbClr val="3D3D3D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Three</a:t>
            </a:r>
            <a:endParaRPr sz="2000">
              <a:solidFill>
                <a:srgbClr val="3D3D3D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Four</a:t>
            </a:r>
            <a:endParaRPr sz="2000">
              <a:solidFill>
                <a:srgbClr val="3D3D3D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7" name="Shape 67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8" name="Shape 68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581191" y="4693389"/>
            <a:ext cx="7989753" cy="566739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1A3260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1A3260"/>
                </a:solidFill>
              </a:rPr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581191" y="5260125"/>
            <a:ext cx="7989753" cy="59867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D3D3D"/>
                </a:solidFill>
              </a:rPr>
              <a:t>Body Level One</a:t>
            </a:r>
            <a:endParaRPr sz="1200">
              <a:solidFill>
                <a:srgbClr val="3D3D3D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D3D3D"/>
                </a:solidFill>
              </a:rPr>
              <a:t>Body Level Two</a:t>
            </a:r>
            <a:endParaRPr sz="1200">
              <a:solidFill>
                <a:srgbClr val="3D3D3D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D3D3D"/>
                </a:solidFill>
              </a:rPr>
              <a:t>Body Level Three</a:t>
            </a:r>
            <a:endParaRPr sz="1200">
              <a:solidFill>
                <a:srgbClr val="3D3D3D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D3D3D"/>
                </a:solidFill>
              </a:rPr>
              <a:t>Body Level Four</a:t>
            </a:r>
            <a:endParaRPr sz="1200">
              <a:solidFill>
                <a:srgbClr val="3D3D3D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90B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" name="Shape 3"/>
          <p:cNvSpPr/>
          <p:nvPr/>
        </p:nvSpPr>
        <p:spPr>
          <a:xfrm>
            <a:off x="5976001" y="441325"/>
            <a:ext cx="2710801" cy="108000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" name="Shape 4"/>
          <p:cNvSpPr/>
          <p:nvPr/>
        </p:nvSpPr>
        <p:spPr>
          <a:xfrm>
            <a:off x="3216600" y="441325"/>
            <a:ext cx="2710801" cy="108000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" name="Shape 5"/>
          <p:cNvSpPr/>
          <p:nvPr/>
        </p:nvSpPr>
        <p:spPr>
          <a:xfrm>
            <a:off x="452645" y="5141972"/>
            <a:ext cx="8238709" cy="1274703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581352" y="4994093"/>
            <a:ext cx="3536625" cy="12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2F5AAC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446399" y="413106"/>
            <a:ext cx="8240401" cy="458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One</a:t>
            </a:r>
            <a:endParaRPr sz="2000">
              <a:solidFill>
                <a:srgbClr val="3D3D3D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Two</a:t>
            </a:r>
            <a:endParaRPr sz="2000">
              <a:solidFill>
                <a:srgbClr val="3D3D3D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Three</a:t>
            </a:r>
            <a:endParaRPr sz="2000">
              <a:solidFill>
                <a:srgbClr val="3D3D3D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Four</a:t>
            </a:r>
            <a:endParaRPr sz="2000">
              <a:solidFill>
                <a:srgbClr val="3D3D3D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7800475" y="6023128"/>
            <a:ext cx="770469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2F5AAC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1pPr>
      <a:lvl2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2pPr>
      <a:lvl3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3pPr>
      <a:lvl4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4pPr>
      <a:lvl5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5pPr>
      <a:lvl6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6pPr>
      <a:lvl7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7pPr>
      <a:lvl8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8pPr>
      <a:lvl9pPr defTabSz="457200">
        <a:defRPr cap="all" sz="2000">
          <a:solidFill>
            <a:srgbClr val="2F5AAC"/>
          </a:solidFill>
          <a:latin typeface="Gill Sans"/>
          <a:ea typeface="Gill Sans"/>
          <a:cs typeface="Gill Sans"/>
          <a:sym typeface="Gill Sans"/>
        </a:defRPr>
      </a:lvl9pPr>
    </p:titleStyle>
    <p:bodyStyle>
      <a:lvl1pPr marL="305999" indent="-305999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1pPr>
      <a:lvl2pPr marL="663999" indent="-339999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2pPr>
      <a:lvl3pPr marL="967500" indent="-337500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3pPr>
      <a:lvl4pPr marL="1342285" indent="-334285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4pPr>
      <a:lvl5pPr marL="1702285" indent="-334285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5pPr>
      <a:lvl6pPr marL="1997971" indent="-326571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6pPr>
      <a:lvl7pPr marL="2297971" indent="-326571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7pPr>
      <a:lvl8pPr marL="2597971" indent="-326571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8pPr>
      <a:lvl9pPr marL="2897971" indent="-326571" defTabSz="457200">
        <a:spcBef>
          <a:spcPts val="600"/>
        </a:spcBef>
        <a:buClr>
          <a:srgbClr val="4590B8"/>
        </a:buClr>
        <a:buSzPct val="92000"/>
        <a:buFont typeface="Wingdings 2"/>
        <a:buChar char="◼"/>
        <a:defRPr sz="2000">
          <a:solidFill>
            <a:srgbClr val="3D3D3D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1pPr>
      <a:lvl2pPr indent="4572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2pPr>
      <a:lvl3pPr indent="9144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3pPr>
      <a:lvl4pPr indent="13716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4pPr>
      <a:lvl5pPr indent="18288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5pPr>
      <a:lvl6pPr indent="22860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6pPr>
      <a:lvl7pPr indent="27432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7pPr>
      <a:lvl8pPr indent="32004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8pPr>
      <a:lvl9pPr indent="3657600" algn="r" defTabSz="457200">
        <a:defRPr sz="900">
          <a:solidFill>
            <a:schemeClr val="tx1"/>
          </a:solidFill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2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nca.globalchange.gov/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581192" y="3209362"/>
            <a:ext cx="7989752" cy="150484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The Third National Climate Assessment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581192" y="4814887"/>
            <a:ext cx="7989752" cy="153850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Expected Release:  May 6</a:t>
            </a:r>
            <a:endParaRPr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cap="none" sz="1800">
                <a:solidFill>
                  <a:srgbClr val="000000"/>
                </a:solidFill>
              </a:defRPr>
            </a:pPr>
            <a:endParaRPr cap="all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http://nca2014.globalchange.gov</a:t>
            </a:r>
          </a:p>
        </p:txBody>
      </p:sp>
      <p:pic>
        <p:nvPicPr>
          <p:cNvPr id="93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9050" y="973268"/>
            <a:ext cx="4794034" cy="1703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1001" y="4274963"/>
            <a:ext cx="1857895" cy="2404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581192" y="687473"/>
            <a:ext cx="7989752" cy="108333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Third National Climate Assessment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1976719"/>
            <a:ext cx="5257800" cy="4706471"/>
          </a:xfrm>
          <a:prstGeom prst="rect">
            <a:avLst/>
          </a:prstGeom>
        </p:spPr>
        <p:txBody>
          <a:bodyPr/>
          <a:lstStyle/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Conducted under the auspices of the US Global Change Program, in response to requirements of Global Change Research Act of 1990</a:t>
            </a: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60 member federal advisory committee</a:t>
            </a: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300 authors from public, private, academic, and non-profit sectors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5714999" y="2209800"/>
            <a:ext cx="3089233" cy="3140922"/>
            <a:chOff x="0" y="0"/>
            <a:chExt cx="3089231" cy="3140921"/>
          </a:xfrm>
        </p:grpSpPr>
        <p:pic>
          <p:nvPicPr>
            <p:cNvPr id="100" name="image3.png" descr="NSTC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3308" y="2390394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image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234" y="2390394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image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1614" y="0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image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05235" y="663"/>
              <a:ext cx="72055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7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768097"/>
              <a:ext cx="726880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image8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74902" y="773469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image9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62353" y="756277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image10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1586540"/>
              <a:ext cx="726880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image11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87451" y="1586540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12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74902" y="1586540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image13.jp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62353" y="1586540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image14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3439" y="2390394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15.pn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3439" y="0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image16.png" descr="Department of Health &amp; Human Services USA Logo Vector Download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4675" y="768097"/>
              <a:ext cx="726879" cy="750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5" name="image17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715000" y="5552392"/>
            <a:ext cx="3240741" cy="868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581192" y="687473"/>
            <a:ext cx="7989752" cy="108333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The Report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976719"/>
            <a:ext cx="5943600" cy="4733365"/>
          </a:xfrm>
          <a:prstGeom prst="rect">
            <a:avLst/>
          </a:prstGeom>
        </p:spPr>
        <p:txBody>
          <a:bodyPr/>
          <a:lstStyle/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1300 page report – available online (HTML &amp; PDF) – including links to underlying data, supporting materials, and traceable accounts</a:t>
            </a: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120 page highlights – available online (HTML &amp; PDF) and in print</a:t>
            </a: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Anticipated Release:  May 6, 2014</a:t>
            </a: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39999" indent="-339999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Find it at </a:t>
            </a:r>
            <a:r>
              <a:rPr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  <a:hlinkClick r:id="rId3" invalidUrl="" action="" tgtFrame="" tooltip="" history="1" highlightClick="0" endSnd="0"/>
              </a:rPr>
              <a:t>http://nca2014.globalchange.gov</a:t>
            </a:r>
            <a:endParaRPr sz="20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1" name="imag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3049" y="774249"/>
            <a:ext cx="1857895" cy="2404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8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13049" y="4101355"/>
            <a:ext cx="1857895" cy="2404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81192" y="687473"/>
            <a:ext cx="7989752" cy="108333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Third National Climate Assessment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3352800" y="1896035"/>
            <a:ext cx="5638800" cy="4961967"/>
          </a:xfrm>
          <a:prstGeom prst="rect">
            <a:avLst/>
          </a:prstGeom>
        </p:spPr>
        <p:txBody>
          <a:bodyPr/>
          <a:lstStyle/>
          <a:p>
            <a:pPr lvl="0" marL="0" indent="0">
              <a:lnSpc>
                <a:spcPct val="120000"/>
              </a:lnSpc>
              <a:buSzTx/>
              <a:buNone/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0D193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Goal</a:t>
            </a:r>
            <a:endParaRPr b="1">
              <a:solidFill>
                <a:srgbClr val="0D193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>
              <a:lnSpc>
                <a:spcPct val="120000"/>
              </a:lnSpc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Enhance the ability of the United States to </a:t>
            </a:r>
            <a:r>
              <a:rPr b="1">
                <a:solidFill>
                  <a:srgbClr val="0000CC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anticipate, mitigate, and adapt </a:t>
            </a:r>
            <a:r>
              <a:rPr>
                <a:solidFill>
                  <a:srgbClr val="3D3D3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to changes in the global environment.</a:t>
            </a:r>
            <a:endParaRPr>
              <a:solidFill>
                <a:srgbClr val="3D3D3D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>
              <a:lnSpc>
                <a:spcPct val="120000"/>
              </a:lnSpc>
              <a:buSzTx/>
              <a:buNone/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0D193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Vision</a:t>
            </a:r>
            <a:endParaRPr b="1">
              <a:solidFill>
                <a:srgbClr val="0D193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>
              <a:lnSpc>
                <a:spcPct val="120000"/>
              </a:lnSpc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Advance an </a:t>
            </a:r>
            <a:r>
              <a:rPr b="1">
                <a:solidFill>
                  <a:srgbClr val="0000CC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inclusive, broad-based, and sustained process</a:t>
            </a:r>
            <a:r>
              <a:rPr>
                <a:solidFill>
                  <a:srgbClr val="0000CC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D3D3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for assessing and communicating scientific knowledge of the impacts, risks, and vulnerabilities associated with a changing global climate in support of decision-making across the United States.</a:t>
            </a:r>
          </a:p>
        </p:txBody>
      </p:sp>
      <p:pic>
        <p:nvPicPr>
          <p:cNvPr id="128" name="image19.jpeg" descr="thumbnail"/>
          <p:cNvPicPr/>
          <p:nvPr/>
        </p:nvPicPr>
        <p:blipFill>
          <a:blip r:embed="rId3">
            <a:extLst/>
          </a:blip>
          <a:srcRect l="13624" t="0" r="29648" b="0"/>
          <a:stretch>
            <a:fillRect/>
          </a:stretch>
        </p:blipFill>
        <p:spPr>
          <a:xfrm>
            <a:off x="473616" y="2465295"/>
            <a:ext cx="2595258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Climate Science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Historical climate conditions</a:t>
            </a: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Observed changes</a:t>
            </a: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Trends</a:t>
            </a: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Future climate scenarios</a:t>
            </a: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D3D3D"/>
                </a:solidFill>
              </a:rPr>
              <a:t>Frequently asked questions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4590B8"/>
                </a:solidFill>
              </a:rPr>
            </a:fld>
          </a:p>
        </p:txBody>
      </p:sp>
      <p:pic>
        <p:nvPicPr>
          <p:cNvPr id="135" name="image20.jpg"/>
          <p:cNvPicPr/>
          <p:nvPr/>
        </p:nvPicPr>
        <p:blipFill>
          <a:blip r:embed="rId3">
            <a:extLst/>
          </a:blip>
          <a:srcRect l="10724" t="0" r="0" b="0"/>
          <a:stretch>
            <a:fillRect/>
          </a:stretch>
        </p:blipFill>
        <p:spPr>
          <a:xfrm>
            <a:off x="4545106" y="2050675"/>
            <a:ext cx="4141693" cy="4639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581192" y="687473"/>
            <a:ext cx="7989752" cy="108333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Thirteen Sectors &amp; Sectoral Cross-Cuts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443754" y="1976717"/>
            <a:ext cx="4036967" cy="4664262"/>
          </a:xfrm>
          <a:prstGeom prst="rect">
            <a:avLst/>
          </a:prstGeom>
        </p:spPr>
        <p:txBody>
          <a:bodyPr/>
          <a:lstStyle/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Water Resources</a:t>
            </a:r>
            <a:endParaRPr sz="2400">
              <a:solidFill>
                <a:srgbClr val="3D3D3D"/>
              </a:solidFill>
            </a:endParaRPr>
          </a:p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Energy Supply and Use</a:t>
            </a:r>
            <a:endParaRPr sz="2400">
              <a:solidFill>
                <a:srgbClr val="3D3D3D"/>
              </a:solidFill>
            </a:endParaRPr>
          </a:p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Transportation</a:t>
            </a:r>
            <a:endParaRPr sz="2400">
              <a:solidFill>
                <a:srgbClr val="3D3D3D"/>
              </a:solidFill>
            </a:endParaRPr>
          </a:p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Agriculture</a:t>
            </a:r>
            <a:endParaRPr sz="2400">
              <a:solidFill>
                <a:srgbClr val="3D3D3D"/>
              </a:solidFill>
            </a:endParaRPr>
          </a:p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Forests</a:t>
            </a:r>
            <a:endParaRPr sz="2400">
              <a:solidFill>
                <a:srgbClr val="3D3D3D"/>
              </a:solidFill>
            </a:endParaRPr>
          </a:p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Ecosystems &amp; Biodiversity</a:t>
            </a:r>
            <a:endParaRPr sz="2400">
              <a:solidFill>
                <a:srgbClr val="3D3D3D"/>
              </a:solidFill>
            </a:endParaRPr>
          </a:p>
          <a:p>
            <a:pPr lvl="0" marL="406400" indent="-406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Human Health</a:t>
            </a:r>
          </a:p>
        </p:txBody>
      </p:sp>
      <p:sp>
        <p:nvSpPr>
          <p:cNvPr id="141" name="Shape 141"/>
          <p:cNvSpPr/>
          <p:nvPr/>
        </p:nvSpPr>
        <p:spPr>
          <a:xfrm>
            <a:off x="4619685" y="1976719"/>
            <a:ext cx="4045389" cy="466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06400" indent="-406400">
              <a:spcBef>
                <a:spcPts val="1200"/>
              </a:spcBef>
              <a:buClr>
                <a:srgbClr val="4590B8"/>
              </a:buClr>
              <a:buSzPct val="92000"/>
              <a:buFont typeface="Wingdings 2"/>
              <a:buChar char="◼"/>
            </a:pPr>
            <a:r>
              <a:rPr sz="24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Water, Energy, &amp; Land Use</a:t>
            </a:r>
            <a:endParaRPr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06400" indent="-406400">
              <a:spcBef>
                <a:spcPts val="1200"/>
              </a:spcBef>
              <a:buClr>
                <a:srgbClr val="4590B8"/>
              </a:buClr>
              <a:buSzPct val="92000"/>
              <a:buFont typeface="Wingdings 2"/>
              <a:buChar char="◼"/>
            </a:pPr>
            <a:r>
              <a:rPr sz="24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Urban Systems &amp; Infrastructure</a:t>
            </a:r>
            <a:endParaRPr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06400" indent="-406400">
              <a:spcBef>
                <a:spcPts val="1200"/>
              </a:spcBef>
              <a:buClr>
                <a:srgbClr val="4590B8"/>
              </a:buClr>
              <a:buSzPct val="92000"/>
              <a:buFont typeface="Wingdings 2"/>
              <a:buChar char="◼"/>
            </a:pPr>
            <a:r>
              <a:rPr sz="24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Indigenous Peoples, Lands, &amp; Resources</a:t>
            </a:r>
            <a:endParaRPr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06400" indent="-406400">
              <a:spcBef>
                <a:spcPts val="1200"/>
              </a:spcBef>
              <a:buClr>
                <a:srgbClr val="4590B8"/>
              </a:buClr>
              <a:buSzPct val="92000"/>
              <a:buFont typeface="Wingdings 2"/>
              <a:buChar char="◼"/>
            </a:pPr>
            <a:r>
              <a:rPr sz="24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Land Use &amp; Land Cover Change</a:t>
            </a:r>
            <a:endParaRPr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06400" indent="-406400">
              <a:spcBef>
                <a:spcPts val="1200"/>
              </a:spcBef>
              <a:buClr>
                <a:srgbClr val="4590B8"/>
              </a:buClr>
              <a:buSzPct val="92000"/>
              <a:buFont typeface="Wingdings 2"/>
              <a:buChar char="◼"/>
            </a:pPr>
            <a:r>
              <a:rPr sz="24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Rural Communities</a:t>
            </a:r>
            <a:endParaRPr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06400" indent="-406400">
              <a:spcBef>
                <a:spcPts val="1200"/>
              </a:spcBef>
              <a:buClr>
                <a:srgbClr val="4590B8"/>
              </a:buClr>
              <a:buSzPct val="92000"/>
              <a:buFont typeface="Wingdings 2"/>
              <a:buChar char="◼"/>
            </a:pPr>
            <a:r>
              <a:rPr sz="24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Biogeochemical Cycles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81192" y="687473"/>
            <a:ext cx="7989752" cy="108333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Ten Regions</a:t>
            </a:r>
          </a:p>
        </p:txBody>
      </p:sp>
      <p:pic>
        <p:nvPicPr>
          <p:cNvPr id="146" name="image21.jpg"/>
          <p:cNvPicPr/>
          <p:nvPr/>
        </p:nvPicPr>
        <p:blipFill>
          <a:blip r:embed="rId3">
            <a:extLst/>
          </a:blip>
          <a:srcRect l="4974" t="0" r="0" b="4353"/>
          <a:stretch>
            <a:fillRect/>
          </a:stretch>
        </p:blipFill>
        <p:spPr>
          <a:xfrm>
            <a:off x="948251" y="1917092"/>
            <a:ext cx="7251563" cy="494090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196787" y="3859307"/>
            <a:ext cx="83836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/>
            </a:lvl1pPr>
          </a:lstStyle>
          <a:p>
            <a:pPr lvl="0">
              <a:defRPr b="0" sz="1800"/>
            </a:pPr>
            <a:r>
              <a:rPr b="1" sz="1600"/>
              <a:t>Oceans</a:t>
            </a:r>
          </a:p>
        </p:txBody>
      </p:sp>
      <p:sp>
        <p:nvSpPr>
          <p:cNvPr id="148" name="Shape 148"/>
          <p:cNvSpPr/>
          <p:nvPr/>
        </p:nvSpPr>
        <p:spPr>
          <a:xfrm>
            <a:off x="7799345" y="5423646"/>
            <a:ext cx="78170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/>
            </a:lvl1pPr>
          </a:lstStyle>
          <a:p>
            <a:pPr lvl="0">
              <a:defRPr b="0" sz="1800"/>
            </a:pPr>
            <a:r>
              <a:rPr b="1" sz="1600"/>
              <a:t>Coasts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581192" y="687473"/>
            <a:ext cx="7989752" cy="108333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FFFFFF"/>
                </a:solidFill>
              </a:rPr>
              <a:t>Responses to Climate Change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581192" y="1976717"/>
            <a:ext cx="7989752" cy="4495803"/>
          </a:xfrm>
          <a:prstGeom prst="rect">
            <a:avLst/>
          </a:prstGeom>
        </p:spPr>
        <p:txBody>
          <a:bodyPr/>
          <a:lstStyle/>
          <a:p>
            <a:pPr lvl="0" marL="407999" indent="-407999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Decision Support</a:t>
            </a:r>
            <a:endParaRPr sz="2400"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400">
              <a:solidFill>
                <a:srgbClr val="3D3D3D"/>
              </a:solidFill>
            </a:endParaRPr>
          </a:p>
          <a:p>
            <a:pPr lvl="0" marL="407999" indent="-407999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Mitigation</a:t>
            </a:r>
            <a:endParaRPr sz="2400"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400">
              <a:solidFill>
                <a:srgbClr val="3D3D3D"/>
              </a:solidFill>
            </a:endParaRPr>
          </a:p>
          <a:p>
            <a:pPr lvl="0" marL="407999" indent="-407999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Adaptation</a:t>
            </a:r>
            <a:endParaRPr sz="2400"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400">
              <a:solidFill>
                <a:srgbClr val="3D3D3D"/>
              </a:solidFill>
            </a:endParaRPr>
          </a:p>
          <a:p>
            <a:pPr lvl="0" marL="407999" indent="-407999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Research Agenda</a:t>
            </a:r>
            <a:endParaRPr sz="2400">
              <a:solidFill>
                <a:srgbClr val="3D3D3D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400">
              <a:solidFill>
                <a:srgbClr val="3D3D3D"/>
              </a:solidFill>
            </a:endParaRPr>
          </a:p>
          <a:p>
            <a:pPr lvl="0" marL="407999" indent="-407999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3D3D3D"/>
                </a:solidFill>
              </a:rPr>
              <a:t>Sustained Assessment</a:t>
            </a:r>
          </a:p>
        </p:txBody>
      </p:sp>
      <p:pic>
        <p:nvPicPr>
          <p:cNvPr id="154" name="image22.png" descr="http://www.naturalcapitalproject.org/images/coastalhazard_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047" y="2033166"/>
            <a:ext cx="4827868" cy="3620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81192" y="3209362"/>
            <a:ext cx="7989752" cy="150484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The Third National Climate Assessment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581192" y="4814887"/>
            <a:ext cx="7989752" cy="153850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Expected Release:  May 6</a:t>
            </a:r>
            <a:endParaRPr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cap="none" sz="1800">
                <a:solidFill>
                  <a:srgbClr val="000000"/>
                </a:solidFill>
              </a:defRPr>
            </a:pPr>
            <a:endParaRPr cap="all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http://nca2014.globalchange.gov</a:t>
            </a:r>
          </a:p>
        </p:txBody>
      </p:sp>
      <p:pic>
        <p:nvPicPr>
          <p:cNvPr id="160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9050" y="973268"/>
            <a:ext cx="4794034" cy="1703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1001" y="4274963"/>
            <a:ext cx="1857895" cy="2404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rgbClr val="1A326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rnd">
          <a:solidFill>
            <a:srgbClr val="1A326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rgbClr val="1A326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rnd">
          <a:solidFill>
            <a:srgbClr val="1A326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