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6858000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685800" y="19812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xfrm>
            <a:off x="6553200" y="6342380"/>
            <a:ext cx="1905000" cy="2692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Click to edit Master title style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</a:lstStyle>
          <a:p>
            <a:pPr lvl="0">
              <a:defRPr b="0" sz="1800"/>
            </a:pPr>
            <a:r>
              <a:rPr b="1" sz="2400"/>
              <a:t>Click to edit Master text styles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Click to edit Master title style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Click to edit Master title style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interfaithpowerand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0" y="3657599"/>
            <a:ext cx="9144000" cy="1805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600"/>
              </a:spcBef>
              <a:defRPr sz="4400">
                <a:solidFill>
                  <a:srgbClr val="34006E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4006E"/>
                </a:solidFill>
              </a:rPr>
              <a:t>The mission is to deepen the connection between ecology and faith</a:t>
            </a:r>
            <a:endParaRPr sz="2000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0" y="1752600"/>
            <a:ext cx="9144000" cy="935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600"/>
              </a:spcBef>
              <a:defRPr sz="6000">
                <a:solidFill>
                  <a:srgbClr val="34006E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34006E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The Regeneration Project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3340A7"/>
            </a:gs>
            <a:gs pos="100000">
              <a:srgbClr val="B0B5DD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8362" y="0"/>
            <a:ext cx="446563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0" y="533400"/>
            <a:ext cx="9144000" cy="849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3200"/>
              </a:spcBef>
              <a:defRPr sz="5400" u="sng">
                <a:solidFill>
                  <a:srgbClr val="FFF216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effectLst/>
              </a:defRPr>
            </a:pPr>
            <a:r>
              <a:rPr sz="5400" u="sng">
                <a:solidFill>
                  <a:srgbClr val="FFF216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rPr>
              <a:t>Interfaith Power &amp; Light</a:t>
            </a:r>
          </a:p>
        </p:txBody>
      </p:sp>
      <p:sp>
        <p:nvSpPr>
          <p:cNvPr id="59" name="Shape 59"/>
          <p:cNvSpPr/>
          <p:nvPr/>
        </p:nvSpPr>
        <p:spPr>
          <a:xfrm>
            <a:off x="138658" y="2666999"/>
            <a:ext cx="4465638" cy="3914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100"/>
              </a:spcBef>
              <a:defRPr sz="36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 lvl="0">
              <a:defRPr sz="1800"/>
            </a:pPr>
            <a:r>
              <a:rPr sz="3600"/>
              <a:t>Mobilize a religious response to global warming and to promote renewable energy, energy efficiency and conservation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571500" y="508000"/>
            <a:ext cx="8001000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 anchor="b">
            <a:spAutoFit/>
          </a:bodyPr>
          <a:lstStyle/>
          <a:p>
            <a:pPr lvl="0" algn="ctr"/>
            <a:r>
              <a:rPr sz="4400">
                <a:solidFill>
                  <a:srgbClr val="C0504D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Palatino"/>
                <a:ea typeface="Palatino"/>
                <a:cs typeface="Palatino"/>
                <a:sym typeface="Palatino"/>
              </a:rPr>
              <a:t>STATE Interfaith </a:t>
            </a:r>
            <a:br>
              <a:rPr sz="4400">
                <a:solidFill>
                  <a:srgbClr val="C0504D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Palatino"/>
                <a:ea typeface="Palatino"/>
                <a:cs typeface="Palatino"/>
                <a:sym typeface="Palatino"/>
              </a:rPr>
            </a:br>
            <a:r>
              <a:rPr sz="4400">
                <a:solidFill>
                  <a:srgbClr val="C0504D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Palatino"/>
                <a:ea typeface="Palatino"/>
                <a:cs typeface="Palatino"/>
                <a:sym typeface="Palatino"/>
              </a:rPr>
              <a:t>Power and Light</a:t>
            </a:r>
            <a:br>
              <a:rPr sz="4400">
                <a:solidFill>
                  <a:srgbClr val="C0504D"/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  <a:latin typeface="Palatino"/>
                <a:ea typeface="Palatino"/>
                <a:cs typeface="Palatino"/>
                <a:sym typeface="Palatino"/>
              </a:rPr>
            </a:br>
          </a:p>
        </p:txBody>
      </p:sp>
      <p:sp>
        <p:nvSpPr>
          <p:cNvPr id="62" name="Shape 62"/>
          <p:cNvSpPr/>
          <p:nvPr/>
        </p:nvSpPr>
        <p:spPr>
          <a:xfrm>
            <a:off x="2514600" y="2466975"/>
            <a:ext cx="4114800" cy="34842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60400" dist="38099" dir="2700000">
              <a:srgbClr val="EEECE1">
                <a:alpha val="9600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/>
            <a:r>
              <a:rPr>
                <a:latin typeface="Times New Roman Bold"/>
                <a:ea typeface="Times New Roman Bold"/>
                <a:cs typeface="Times New Roman Bold"/>
                <a:sym typeface="Times New Roman Bold"/>
              </a:rPr>
              <a:t>     </a:t>
            </a:r>
            <a:r>
              <a:rPr>
                <a:effectLst>
                  <a:outerShdw sx="100000" sy="100000" kx="0" ky="0" algn="b" rotWithShape="0" blurRad="38100" dist="38100" dir="2700000">
                    <a:srgbClr val="FFFFFF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The Mission</a:t>
            </a:r>
          </a:p>
        </p:txBody>
      </p:sp>
      <p:sp>
        <p:nvSpPr>
          <p:cNvPr id="63" name="Shape 63"/>
          <p:cNvSpPr/>
          <p:nvPr/>
        </p:nvSpPr>
        <p:spPr>
          <a:xfrm>
            <a:off x="562768" y="3432175"/>
            <a:ext cx="8018464" cy="2363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600">
                <a:latin typeface="Times New Roman"/>
                <a:ea typeface="Times New Roman"/>
                <a:cs typeface="Times New Roman"/>
                <a:sym typeface="Times New Roman"/>
              </a:rPr>
              <a:t>CIPL seeks to be faithful stewards of God’s Creation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sz="2600">
                <a:latin typeface="Times New Roman"/>
                <a:ea typeface="Times New Roman"/>
                <a:cs typeface="Times New Roman"/>
                <a:sym typeface="Times New Roman"/>
              </a:rPr>
              <a:t>by responding to global warming through the promotion 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sz="2600">
                <a:latin typeface="Times New Roman"/>
                <a:ea typeface="Times New Roman"/>
                <a:cs typeface="Times New Roman"/>
                <a:sym typeface="Times New Roman"/>
              </a:rPr>
              <a:t>of energy conservation, energy efficiency, and renewable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sz="2600">
                <a:latin typeface="Times New Roman"/>
                <a:ea typeface="Times New Roman"/>
                <a:cs typeface="Times New Roman"/>
                <a:sym typeface="Times New Roman"/>
              </a:rPr>
              <a:t>energy.  This ministry intends to protect the earth’s 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sz="2600">
                <a:latin typeface="Times New Roman"/>
                <a:ea typeface="Times New Roman"/>
                <a:cs typeface="Times New Roman"/>
                <a:sym typeface="Times New Roman"/>
              </a:rPr>
              <a:t>ecosystems, safeguard public health, and ensure sufficient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sz="2600">
                <a:latin typeface="Times New Roman"/>
                <a:ea typeface="Times New Roman"/>
                <a:cs typeface="Times New Roman"/>
                <a:sym typeface="Times New Roman"/>
              </a:rPr>
              <a:t>sustainable energy for all.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body" idx="1"/>
          </p:nvPr>
        </p:nvSpPr>
        <p:spPr>
          <a:xfrm>
            <a:off x="5029200" y="1219200"/>
            <a:ext cx="3810000" cy="4800600"/>
          </a:xfrm>
          <a:prstGeom prst="rect">
            <a:avLst/>
          </a:prstGeom>
        </p:spPr>
        <p:txBody>
          <a:bodyPr/>
          <a:lstStyle/>
          <a:p>
            <a:pPr lvl="0" marL="300037" indent="-300037">
              <a:spcBef>
                <a:spcPts val="600"/>
              </a:spcBef>
              <a:defRPr sz="1800"/>
            </a:pPr>
            <a:r>
              <a:rPr sz="2800">
                <a:latin typeface="Goudy Old Style"/>
                <a:ea typeface="Goudy Old Style"/>
                <a:cs typeface="Goudy Old Style"/>
                <a:sym typeface="Goudy Old Style"/>
              </a:rPr>
              <a:t>Replace boiler, add solar, wind and solar thermal hot water</a:t>
            </a:r>
            <a:endParaRPr sz="2800">
              <a:latin typeface="Goudy Old Style"/>
              <a:ea typeface="Goudy Old Style"/>
              <a:cs typeface="Goudy Old Style"/>
              <a:sym typeface="Goudy Old Style"/>
            </a:endParaRPr>
          </a:p>
          <a:p>
            <a:pPr lvl="0">
              <a:buSzTx/>
              <a:buNone/>
              <a:defRPr sz="1800"/>
            </a:pPr>
            <a:endParaRPr sz="2800">
              <a:latin typeface="Goudy Old Style"/>
              <a:ea typeface="Goudy Old Style"/>
              <a:cs typeface="Goudy Old Style"/>
              <a:sym typeface="Goudy Old Style"/>
            </a:endParaRPr>
          </a:p>
          <a:p>
            <a:pPr lvl="0" marL="300037" indent="-300037">
              <a:spcBef>
                <a:spcPts val="600"/>
              </a:spcBef>
              <a:defRPr sz="1800"/>
            </a:pPr>
            <a:r>
              <a:rPr sz="2800">
                <a:latin typeface="Goudy Old Style"/>
                <a:ea typeface="Goudy Old Style"/>
                <a:cs typeface="Goudy Old Style"/>
                <a:sym typeface="Goudy Old Style"/>
              </a:rPr>
              <a:t>Replaced appliances with energy star appliances and got discount through MIPL program</a:t>
            </a:r>
          </a:p>
        </p:txBody>
      </p:sp>
      <p:pic>
        <p:nvPicPr>
          <p:cNvPr id="66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914400"/>
            <a:ext cx="4222750" cy="518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after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4.jpeg" descr="Solar panels 20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xfrm>
            <a:off x="685800" y="609599"/>
            <a:ext cx="7772400" cy="415599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www.theregenerationproject.org</a:t>
            </a:r>
            <a:br>
              <a:rPr sz="3600"/>
            </a:br>
            <a:br>
              <a:rPr sz="3600"/>
            </a:br>
            <a:br>
              <a:rPr sz="3600"/>
            </a:br>
            <a:r>
              <a:rPr sz="3600">
                <a:hlinkClick r:id="rId2" invalidUrl="" action="" tgtFrame="" tooltip="" history="1" highlightClick="0" endSnd="0"/>
              </a:rPr>
              <a:t>www.interfaithpowerand</a:t>
            </a:r>
            <a:r>
              <a:rPr sz="3600"/>
              <a:t>light.org</a:t>
            </a:r>
            <a:br>
              <a:rPr sz="3600"/>
            </a:br>
            <a:br>
              <a:rPr sz="3600"/>
            </a:br>
            <a:r>
              <a:rPr sz="3600"/>
              <a:t>The Rev. Sally Bingham</a:t>
            </a:r>
            <a:br>
              <a:rPr sz="3600"/>
            </a:br>
            <a:r>
              <a:rPr sz="3600"/>
              <a:t>sally@theregenerationproject.org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