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6858000"/>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b="def" i="def"/>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b="def" i="def"/>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hape 7"/>
          <p:cNvSpPr/>
          <p:nvPr>
            <p:ph type="sldImg"/>
          </p:nvPr>
        </p:nvSpPr>
        <p:spPr>
          <a:xfrm>
            <a:off x="1143000" y="685800"/>
            <a:ext cx="4572000" cy="3429000"/>
          </a:xfrm>
          <a:prstGeom prst="rect">
            <a:avLst/>
          </a:prstGeom>
        </p:spPr>
        <p:txBody>
          <a:bodyPr/>
          <a:lstStyle/>
          <a:p>
            <a:pPr lvl="0"/>
          </a:p>
        </p:txBody>
      </p:sp>
      <p:sp>
        <p:nvSpPr>
          <p:cNvPr id="8" name="Shape 8"/>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4" name="Shape 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Default 0">
    <p:bg>
      <p:bgPr>
        <a:gradFill flip="none" rotWithShape="1">
          <a:gsLst>
            <a:gs pos="0">
              <a:srgbClr val="FFEBFA"/>
            </a:gs>
            <a:gs pos="30000">
              <a:srgbClr val="C4D6EB"/>
            </a:gs>
            <a:gs pos="60000">
              <a:srgbClr val="85C2FF"/>
            </a:gs>
            <a:gs pos="100000">
              <a:srgbClr val="5E9EFF"/>
            </a:gs>
          </a:gsLst>
          <a:lin ang="16200000" scaled="0"/>
        </a:gradFill>
      </p:bgPr>
    </p:bg>
    <p:spTree>
      <p:nvGrpSpPr>
        <p:cNvPr id="1" name=""/>
        <p:cNvGrpSpPr/>
        <p:nvPr/>
      </p:nvGrpSpPr>
      <p:grpSpPr>
        <a:xfrm>
          <a:off x="0" y="0"/>
          <a:ext cx="0" cy="0"/>
          <a:chOff x="0" y="0"/>
          <a:chExt cx="0" cy="0"/>
        </a:xfrm>
      </p:grpSpPr>
      <p:sp>
        <p:nvSpPr>
          <p:cNvPr id="6" name="Shape 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Lst>
  <p:transition spd="med" advClick="1"/>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3.jpe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4.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ucmp.berkeley.edu/index.php" TargetMode="External"/><Relationship Id="rId4" Type="http://schemas.openxmlformats.org/officeDocument/2006/relationships/hyperlink" Target="http://www.talkorigins.org/origins/welcome.html" TargetMode="External"/></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asa3.org/" TargetMode="External"/><Relationship Id="rId3" Type="http://schemas.openxmlformats.org/officeDocument/2006/relationships/hyperlink" Target="http://www.butler.edu/clergyproject/Christian_Clergy/ChrClergyLtr.htm" TargetMode="Externa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hyperlink" Target="http://www.thegreatstory.org/" TargetMode="External"/><Relationship Id="rId4" Type="http://schemas.openxmlformats.org/officeDocument/2006/relationships/hyperlink" Target="http://www.disf.org/en/default.asp" TargetMode="Externa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 name="Shape 10"/>
          <p:cNvSpPr/>
          <p:nvPr>
            <p:ph type="title" idx="4294967295"/>
          </p:nvPr>
        </p:nvSpPr>
        <p:spPr>
          <a:xfrm>
            <a:off x="1219200" y="1752600"/>
            <a:ext cx="6781800" cy="16764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latin typeface="Times New Roman Bold"/>
                <a:ea typeface="Times New Roman Bold"/>
                <a:cs typeface="Times New Roman Bold"/>
                <a:sym typeface="Times New Roman Bold"/>
              </a:rPr>
              <a:t>NCSE Clergy Outreach Project</a:t>
            </a:r>
            <a:br>
              <a:rPr sz="3600">
                <a:latin typeface="Times New Roman Bold"/>
                <a:ea typeface="Times New Roman Bold"/>
                <a:cs typeface="Times New Roman Bold"/>
                <a:sym typeface="Times New Roman Bold"/>
              </a:rPr>
            </a:br>
            <a:r>
              <a:rPr sz="3600">
                <a:latin typeface="Times New Roman Bold"/>
                <a:ea typeface="Times New Roman Bold"/>
                <a:cs typeface="Times New Roman Bold"/>
                <a:sym typeface="Times New Roman Bold"/>
              </a:rPr>
              <a:t>Developing a common Lexicon</a:t>
            </a:r>
            <a:br>
              <a:rPr sz="3600">
                <a:latin typeface="Times New Roman Bold"/>
                <a:ea typeface="Times New Roman Bold"/>
                <a:cs typeface="Times New Roman Bold"/>
                <a:sym typeface="Times New Roman Bold"/>
              </a:rPr>
            </a:br>
            <a:r>
              <a:rPr sz="2000">
                <a:latin typeface="Times New Roman Bold"/>
                <a:ea typeface="Times New Roman Bold"/>
                <a:cs typeface="Times New Roman Bold"/>
                <a:sym typeface="Times New Roman Bold"/>
              </a:rPr>
              <a:t>20 April 2014</a:t>
            </a:r>
          </a:p>
        </p:txBody>
      </p:sp>
      <p:sp>
        <p:nvSpPr>
          <p:cNvPr id="11" name="Shape 11"/>
          <p:cNvSpPr/>
          <p:nvPr>
            <p:ph type="body" idx="4294967295"/>
          </p:nvPr>
        </p:nvSpPr>
        <p:spPr>
          <a:xfrm>
            <a:off x="2209799" y="4038599"/>
            <a:ext cx="4572002"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0" indent="0" algn="ctr">
              <a:lnSpc>
                <a:spcPct val="90000"/>
              </a:lnSpc>
              <a:spcBef>
                <a:spcPts val="500"/>
              </a:spcBef>
              <a:buSzTx/>
              <a:buNone/>
              <a:defRPr sz="1800"/>
            </a:pPr>
            <a:r>
              <a:rPr sz="2400">
                <a:latin typeface="Times New Roman Bold"/>
                <a:ea typeface="Times New Roman Bold"/>
                <a:cs typeface="Times New Roman Bold"/>
                <a:sym typeface="Times New Roman Bold"/>
              </a:rPr>
              <a:t>Dr. Peter M. J. Hess</a:t>
            </a:r>
            <a:endParaRPr sz="2400">
              <a:latin typeface="Times New Roman Bold"/>
              <a:ea typeface="Times New Roman Bold"/>
              <a:cs typeface="Times New Roman Bold"/>
              <a:sym typeface="Times New Roman Bold"/>
            </a:endParaRPr>
          </a:p>
          <a:p>
            <a:pPr lvl="0" marL="0" indent="0" algn="ctr">
              <a:lnSpc>
                <a:spcPct val="90000"/>
              </a:lnSpc>
              <a:spcBef>
                <a:spcPts val="400"/>
              </a:spcBef>
              <a:buSzTx/>
              <a:buNone/>
              <a:defRPr sz="1800"/>
            </a:pPr>
            <a:r>
              <a:rPr sz="2000">
                <a:latin typeface="Times New Roman Bold"/>
                <a:ea typeface="Times New Roman Bold"/>
                <a:cs typeface="Times New Roman Bold"/>
                <a:sym typeface="Times New Roman Bold"/>
              </a:rPr>
              <a:t>National Center for Science Education</a:t>
            </a:r>
            <a:endParaRPr sz="2000">
              <a:latin typeface="Times New Roman Bold"/>
              <a:ea typeface="Times New Roman Bold"/>
              <a:cs typeface="Times New Roman Bold"/>
              <a:sym typeface="Times New Roman Bold"/>
            </a:endParaRPr>
          </a:p>
          <a:p>
            <a:pPr lvl="0" marL="0" indent="0" algn="ctr">
              <a:lnSpc>
                <a:spcPct val="90000"/>
              </a:lnSpc>
              <a:spcBef>
                <a:spcPts val="400"/>
              </a:spcBef>
              <a:buSzTx/>
              <a:buNone/>
              <a:defRPr sz="1800"/>
            </a:pPr>
            <a:r>
              <a:rPr sz="2000">
                <a:latin typeface="Times New Roman Bold"/>
                <a:ea typeface="Times New Roman Bold"/>
                <a:cs typeface="Times New Roman Bold"/>
                <a:sym typeface="Times New Roman Bold"/>
              </a:rPr>
              <a:t>Oakland, California</a:t>
            </a:r>
          </a:p>
        </p:txBody>
      </p:sp>
      <p:pic>
        <p:nvPicPr>
          <p:cNvPr id="12" name="new_logo.jpg" descr="new_logo"/>
          <p:cNvPicPr/>
          <p:nvPr/>
        </p:nvPicPr>
        <p:blipFill>
          <a:blip r:embed="rId2">
            <a:extLst/>
          </a:blip>
          <a:stretch>
            <a:fillRect/>
          </a:stretch>
        </p:blipFill>
        <p:spPr>
          <a:xfrm>
            <a:off x="7772400" y="228600"/>
            <a:ext cx="1143000" cy="1852613"/>
          </a:xfrm>
          <a:prstGeom prst="rect">
            <a:avLst/>
          </a:prstGeom>
          <a:ln w="19050">
            <a:solidFill>
              <a:srgbClr val="FFFFFF"/>
            </a:solidFill>
            <a:round/>
          </a:ln>
        </p:spPr>
      </p:pic>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nvSpPr>
        <p:spPr>
          <a:xfrm>
            <a:off x="1143000" y="1219200"/>
            <a:ext cx="6781800" cy="417621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600"/>
              </a:spcBef>
            </a:pPr>
            <a:r>
              <a:rPr b="1" sz="2800">
                <a:latin typeface="Garamond"/>
                <a:ea typeface="Garamond"/>
                <a:cs typeface="Garamond"/>
                <a:sym typeface="Garamond"/>
              </a:rPr>
              <a:t>Theodicy:</a:t>
            </a:r>
            <a:endParaRPr b="1" sz="2800">
              <a:latin typeface="Garamond"/>
              <a:ea typeface="Garamond"/>
              <a:cs typeface="Garamond"/>
              <a:sym typeface="Garamond"/>
            </a:endParaRPr>
          </a:p>
          <a:p>
            <a:pPr lvl="0">
              <a:spcBef>
                <a:spcPts val="1600"/>
              </a:spcBef>
            </a:pPr>
            <a:r>
              <a:rPr sz="2800">
                <a:latin typeface="Garamond"/>
                <a:ea typeface="Garamond"/>
                <a:cs typeface="Garamond"/>
                <a:sym typeface="Garamond"/>
              </a:rPr>
              <a:t>Theos (</a:t>
            </a:r>
            <a:r>
              <a:rPr sz="2800">
                <a:latin typeface="Times New Roman"/>
                <a:ea typeface="Times New Roman"/>
                <a:cs typeface="Times New Roman"/>
                <a:sym typeface="Times New Roman"/>
              </a:rPr>
              <a:t>Θεός</a:t>
            </a:r>
            <a:r>
              <a:rPr sz="2800">
                <a:latin typeface="Garamond"/>
                <a:ea typeface="Garamond"/>
                <a:cs typeface="Garamond"/>
                <a:sym typeface="Garamond"/>
              </a:rPr>
              <a:t>) = God</a:t>
            </a:r>
            <a:endParaRPr sz="2800">
              <a:latin typeface="Garamond"/>
              <a:ea typeface="Garamond"/>
              <a:cs typeface="Garamond"/>
              <a:sym typeface="Garamond"/>
            </a:endParaRPr>
          </a:p>
          <a:p>
            <a:pPr lvl="0">
              <a:spcBef>
                <a:spcPts val="1600"/>
              </a:spcBef>
            </a:pPr>
            <a:r>
              <a:rPr sz="2800">
                <a:latin typeface="Garamond"/>
                <a:ea typeface="Garamond"/>
                <a:cs typeface="Garamond"/>
                <a:sym typeface="Garamond"/>
              </a:rPr>
              <a:t>Dike (</a:t>
            </a:r>
            <a:r>
              <a:rPr sz="2800">
                <a:latin typeface="Times New Roman"/>
                <a:ea typeface="Times New Roman"/>
                <a:cs typeface="Times New Roman"/>
                <a:sym typeface="Times New Roman"/>
              </a:rPr>
              <a:t>δικαιοσύνης</a:t>
            </a:r>
            <a:r>
              <a:rPr sz="2800">
                <a:latin typeface="Garamond"/>
                <a:ea typeface="Garamond"/>
                <a:cs typeface="Garamond"/>
                <a:sym typeface="Garamond"/>
              </a:rPr>
              <a:t>) = justice</a:t>
            </a:r>
            <a:endParaRPr sz="2800">
              <a:latin typeface="Garamond"/>
              <a:ea typeface="Garamond"/>
              <a:cs typeface="Garamond"/>
              <a:sym typeface="Garamond"/>
            </a:endParaRPr>
          </a:p>
          <a:p>
            <a:pPr lvl="0">
              <a:spcBef>
                <a:spcPts val="1600"/>
              </a:spcBef>
            </a:pPr>
            <a:r>
              <a:rPr sz="2800">
                <a:latin typeface="Garamond"/>
                <a:ea typeface="Garamond"/>
                <a:cs typeface="Garamond"/>
                <a:sym typeface="Garamond"/>
              </a:rPr>
              <a:t>“Justifying the belief in God despite suffering and evil”</a:t>
            </a:r>
            <a:endParaRPr sz="2800">
              <a:latin typeface="Garamond"/>
              <a:ea typeface="Garamond"/>
              <a:cs typeface="Garamond"/>
              <a:sym typeface="Garamond"/>
            </a:endParaRPr>
          </a:p>
          <a:p>
            <a:pPr lvl="0">
              <a:spcBef>
                <a:spcPts val="1600"/>
              </a:spcBef>
            </a:pPr>
            <a:r>
              <a:rPr sz="2800">
                <a:latin typeface="Times New Roman"/>
                <a:ea typeface="Times New Roman"/>
                <a:cs typeface="Times New Roman"/>
                <a:sym typeface="Times New Roman"/>
              </a:rPr>
              <a:t>Central problem:  can I believe in a good, omnipotent, and omniscient God in the face of evolutionary evil?</a:t>
            </a:r>
          </a:p>
        </p:txBody>
      </p:sp>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 name="Shape 42"/>
          <p:cNvSpPr/>
          <p:nvPr/>
        </p:nvSpPr>
        <p:spPr>
          <a:xfrm>
            <a:off x="304800" y="533400"/>
            <a:ext cx="8534400" cy="51171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600"/>
              </a:spcBef>
            </a:pPr>
            <a:r>
              <a:rPr b="1" sz="2800">
                <a:latin typeface="Garamond"/>
                <a:ea typeface="Garamond"/>
                <a:cs typeface="Garamond"/>
                <a:sym typeface="Garamond"/>
              </a:rPr>
              <a:t>Eschatology:  </a:t>
            </a:r>
            <a:r>
              <a:rPr sz="2800">
                <a:latin typeface="Garamond"/>
                <a:ea typeface="Garamond"/>
                <a:cs typeface="Garamond"/>
                <a:sym typeface="Garamond"/>
              </a:rPr>
              <a:t>branch of theology concerned with what are believed to be the “end time,” the final events of history, the ultimate destiny of humanity.</a:t>
            </a:r>
            <a:endParaRPr sz="2800">
              <a:latin typeface="Garamond"/>
              <a:ea typeface="Garamond"/>
              <a:cs typeface="Garamond"/>
              <a:sym typeface="Garamond"/>
            </a:endParaRPr>
          </a:p>
          <a:p>
            <a:pPr lvl="0">
              <a:spcBef>
                <a:spcPts val="1600"/>
              </a:spcBef>
            </a:pPr>
            <a:r>
              <a:rPr sz="2800">
                <a:latin typeface="Garamond"/>
                <a:ea typeface="Garamond"/>
                <a:cs typeface="Garamond"/>
                <a:sym typeface="Garamond"/>
              </a:rPr>
              <a:t>The word arises from the Greek ἔ</a:t>
            </a:r>
            <a:r>
              <a:rPr sz="2800">
                <a:latin typeface="Garamond"/>
                <a:ea typeface="Garamond"/>
                <a:cs typeface="Garamond"/>
                <a:sym typeface="Garamond"/>
              </a:rPr>
              <a:t>σκατος</a:t>
            </a:r>
            <a:r>
              <a:rPr sz="2800">
                <a:latin typeface="Garamond"/>
                <a:ea typeface="Garamond"/>
                <a:cs typeface="Garamond"/>
                <a:sym typeface="Garamond"/>
              </a:rPr>
              <a:t>/ ἔ</a:t>
            </a:r>
            <a:r>
              <a:rPr sz="2800">
                <a:latin typeface="Garamond"/>
                <a:ea typeface="Garamond"/>
                <a:cs typeface="Garamond"/>
                <a:sym typeface="Garamond"/>
              </a:rPr>
              <a:t>σκάτη</a:t>
            </a:r>
            <a:r>
              <a:rPr sz="2800">
                <a:latin typeface="Garamond"/>
                <a:ea typeface="Garamond"/>
                <a:cs typeface="Garamond"/>
                <a:sym typeface="Garamond"/>
              </a:rPr>
              <a:t>/ ἔ</a:t>
            </a:r>
            <a:r>
              <a:rPr sz="2800">
                <a:latin typeface="Garamond"/>
                <a:ea typeface="Garamond"/>
                <a:cs typeface="Garamond"/>
                <a:sym typeface="Garamond"/>
              </a:rPr>
              <a:t>σκατον</a:t>
            </a:r>
            <a:r>
              <a:rPr sz="2800">
                <a:latin typeface="Garamond"/>
                <a:ea typeface="Garamond"/>
                <a:cs typeface="Garamond"/>
                <a:sym typeface="Garamond"/>
              </a:rPr>
              <a:t>,</a:t>
            </a:r>
            <a:r>
              <a:rPr sz="2800">
                <a:latin typeface="Garamond"/>
                <a:ea typeface="Garamond"/>
                <a:cs typeface="Garamond"/>
                <a:sym typeface="Garamond"/>
              </a:rPr>
              <a:t> </a:t>
            </a:r>
            <a:r>
              <a:rPr i="1" sz="2800">
                <a:latin typeface="Garamond"/>
                <a:ea typeface="Garamond"/>
                <a:cs typeface="Garamond"/>
                <a:sym typeface="Garamond"/>
              </a:rPr>
              <a:t> eschatos/eschate/eschaton</a:t>
            </a:r>
            <a:r>
              <a:rPr sz="2800">
                <a:latin typeface="Garamond"/>
                <a:ea typeface="Garamond"/>
                <a:cs typeface="Garamond"/>
                <a:sym typeface="Garamond"/>
              </a:rPr>
              <a:t> meaning “last” and </a:t>
            </a:r>
            <a:r>
              <a:rPr i="1" sz="2800">
                <a:latin typeface="Garamond"/>
                <a:ea typeface="Garamond"/>
                <a:cs typeface="Garamond"/>
                <a:sym typeface="Garamond"/>
              </a:rPr>
              <a:t>-logy</a:t>
            </a:r>
            <a:r>
              <a:rPr sz="2800">
                <a:latin typeface="Garamond"/>
                <a:ea typeface="Garamond"/>
                <a:cs typeface="Garamond"/>
                <a:sym typeface="Garamond"/>
              </a:rPr>
              <a:t> meaning “the study of,” first used in English around 1550. Eschatology traditionally deals with the “four last things”: death, judgment, heaven and hell.</a:t>
            </a:r>
            <a:endParaRPr sz="2800">
              <a:latin typeface="Garamond"/>
              <a:ea typeface="Garamond"/>
              <a:cs typeface="Garamond"/>
              <a:sym typeface="Garamond"/>
            </a:endParaRPr>
          </a:p>
          <a:p>
            <a:pPr lvl="0"/>
            <a:endParaRPr sz="2800">
              <a:latin typeface="Garamond"/>
              <a:ea typeface="Garamond"/>
              <a:cs typeface="Garamond"/>
              <a:sym typeface="Garamond"/>
            </a:endParaRPr>
          </a:p>
          <a:p>
            <a:pPr lvl="0"/>
            <a:r>
              <a:rPr sz="2800">
                <a:latin typeface="Garamond"/>
                <a:ea typeface="Garamond"/>
                <a:cs typeface="Garamond"/>
                <a:sym typeface="Garamond"/>
              </a:rPr>
              <a:t>Scientists should know that many theologians are well aware of the challenges of dealing with this topic in light of an ancient, dynamic, and evolving universe.</a:t>
            </a:r>
          </a:p>
        </p:txBody>
      </p:sp>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nvSpPr>
        <p:spPr>
          <a:xfrm>
            <a:off x="304800" y="381000"/>
            <a:ext cx="8534400" cy="59969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600"/>
              </a:spcBef>
            </a:pPr>
            <a:r>
              <a:rPr b="1" sz="2800">
                <a:latin typeface="Garamond"/>
                <a:ea typeface="Garamond"/>
                <a:cs typeface="Garamond"/>
                <a:sym typeface="Garamond"/>
              </a:rPr>
              <a:t>Theological Anthropology:</a:t>
            </a:r>
            <a:endParaRPr b="1" sz="2800">
              <a:latin typeface="Garamond"/>
              <a:ea typeface="Garamond"/>
              <a:cs typeface="Garamond"/>
              <a:sym typeface="Garamond"/>
            </a:endParaRPr>
          </a:p>
          <a:p>
            <a:pPr lvl="0"/>
            <a:r>
              <a:rPr sz="2800">
                <a:latin typeface="Garamond"/>
                <a:ea typeface="Garamond"/>
                <a:cs typeface="Garamond"/>
                <a:sym typeface="Garamond"/>
              </a:rPr>
              <a:t>The study of the human person in conversation with the doctrinal framework of particular religious traditions.  Typically TA studies the human as it relates to God. It differs from the social science of anthropology, which deals with the comparative study of the physical and social characteristics of humanity across times and places.</a:t>
            </a:r>
            <a:endParaRPr sz="2800">
              <a:latin typeface="Garamond"/>
              <a:ea typeface="Garamond"/>
              <a:cs typeface="Garamond"/>
              <a:sym typeface="Garamond"/>
            </a:endParaRPr>
          </a:p>
          <a:p>
            <a:pPr lvl="0"/>
            <a:endParaRPr sz="2800">
              <a:latin typeface="Garamond"/>
              <a:ea typeface="Garamond"/>
              <a:cs typeface="Garamond"/>
              <a:sym typeface="Garamond"/>
            </a:endParaRPr>
          </a:p>
          <a:p>
            <a:pPr lvl="0"/>
            <a:r>
              <a:rPr sz="2800">
                <a:latin typeface="Garamond"/>
                <a:ea typeface="Garamond"/>
                <a:cs typeface="Garamond"/>
                <a:sym typeface="Garamond"/>
              </a:rPr>
              <a:t>Another aspect of TA studies the innate nature or constitution of the human, known as the </a:t>
            </a:r>
            <a:r>
              <a:rPr i="1" sz="2800">
                <a:latin typeface="Garamond"/>
                <a:ea typeface="Garamond"/>
                <a:cs typeface="Garamond"/>
                <a:sym typeface="Garamond"/>
              </a:rPr>
              <a:t>nature of humankind</a:t>
            </a:r>
            <a:r>
              <a:rPr sz="2800">
                <a:latin typeface="Garamond"/>
                <a:ea typeface="Garamond"/>
                <a:cs typeface="Garamond"/>
                <a:sym typeface="Garamond"/>
              </a:rPr>
              <a:t>. It is concerned with the relationship between notions such as body, soul and spirit which together form a person, based on their descriptions in the Bible. Three traditional views of the human constitution are trichotomism, dichotomism and monism.</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Shape 46"/>
          <p:cNvSpPr/>
          <p:nvPr/>
        </p:nvSpPr>
        <p:spPr>
          <a:xfrm>
            <a:off x="838200" y="1828800"/>
            <a:ext cx="7391400" cy="408432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latin typeface="Times New Roman Bold"/>
                <a:ea typeface="Times New Roman Bold"/>
                <a:cs typeface="Times New Roman Bold"/>
                <a:sym typeface="Times New Roman Bold"/>
              </a:rPr>
              <a:t>Truth in Science:</a:t>
            </a:r>
            <a:r>
              <a:rPr sz="2400">
                <a:latin typeface="Times New Roman"/>
                <a:ea typeface="Times New Roman"/>
                <a:cs typeface="Times New Roman"/>
                <a:sym typeface="Times New Roman"/>
              </a:rPr>
              <a:t>  particular </a:t>
            </a:r>
            <a:r>
              <a:rPr sz="2400"/>
              <a:t>“</a:t>
            </a:r>
            <a:r>
              <a:rPr sz="2400">
                <a:latin typeface="Times New Roman"/>
                <a:ea typeface="Times New Roman"/>
                <a:cs typeface="Times New Roman"/>
                <a:sym typeface="Times New Roman"/>
              </a:rPr>
              <a:t>truths</a:t>
            </a:r>
            <a:r>
              <a:rPr sz="2400"/>
              <a:t>”</a:t>
            </a:r>
            <a:r>
              <a:rPr sz="2400">
                <a:latin typeface="Times New Roman"/>
                <a:ea typeface="Times New Roman"/>
                <a:cs typeface="Times New Roman"/>
                <a:sym typeface="Times New Roman"/>
              </a:rPr>
              <a:t> are never final; what is accepted as a truth today may be modified or even discarded tomorrow.  However, truth is an asymptote toward which science strives; in that sense scientific truth is unchanging.</a:t>
            </a:r>
            <a:endParaRPr sz="2400">
              <a:latin typeface="Times New Roman"/>
              <a:ea typeface="Times New Roman"/>
              <a:cs typeface="Times New Roman"/>
              <a:sym typeface="Times New Roman"/>
            </a:endParaRPr>
          </a:p>
          <a:p>
            <a:pPr lvl="0">
              <a:spcBef>
                <a:spcPts val="1400"/>
              </a:spcBef>
            </a:pPr>
            <a:r>
              <a:rPr sz="2400">
                <a:latin typeface="Times New Roman Bold"/>
                <a:ea typeface="Times New Roman Bold"/>
                <a:cs typeface="Times New Roman Bold"/>
                <a:sym typeface="Times New Roman Bold"/>
              </a:rPr>
              <a:t>Truth in religion</a:t>
            </a:r>
            <a:r>
              <a:rPr sz="2400">
                <a:latin typeface="Times New Roman"/>
                <a:ea typeface="Times New Roman"/>
                <a:cs typeface="Times New Roman"/>
                <a:sym typeface="Times New Roman"/>
              </a:rPr>
              <a:t> has a different quality:  divine truth is always mediated by the believing community, by its rituals and prayers, by its scriptures written in particular contexts.  </a:t>
            </a:r>
            <a:r>
              <a:rPr sz="2400"/>
              <a:t>“</a:t>
            </a:r>
            <a:r>
              <a:rPr sz="2400">
                <a:latin typeface="Times New Roman"/>
                <a:ea typeface="Times New Roman"/>
                <a:cs typeface="Times New Roman"/>
                <a:sym typeface="Times New Roman"/>
              </a:rPr>
              <a:t>Truth as doctrine</a:t>
            </a:r>
            <a:r>
              <a:rPr sz="2400"/>
              <a:t>”</a:t>
            </a:r>
            <a:r>
              <a:rPr sz="2400">
                <a:latin typeface="Times New Roman"/>
                <a:ea typeface="Times New Roman"/>
                <a:cs typeface="Times New Roman"/>
                <a:sym typeface="Times New Roman"/>
              </a:rPr>
              <a:t> is only one theological model, which should be measured against the person and life of Jesus as </a:t>
            </a:r>
            <a:r>
              <a:rPr sz="2400"/>
              <a:t>“</a:t>
            </a:r>
            <a:r>
              <a:rPr sz="2400">
                <a:latin typeface="Times New Roman"/>
                <a:ea typeface="Times New Roman"/>
                <a:cs typeface="Times New Roman"/>
                <a:sym typeface="Times New Roman"/>
              </a:rPr>
              <a:t>the way, the truth, and the life.</a:t>
            </a:r>
            <a:r>
              <a:rPr sz="2400"/>
              <a:t>”</a:t>
            </a:r>
            <a:r>
              <a:rPr sz="2400">
                <a:latin typeface="Times New Roman"/>
                <a:ea typeface="Times New Roman"/>
                <a:cs typeface="Times New Roman"/>
                <a:sym typeface="Times New Roman"/>
              </a:rPr>
              <a:t>  </a:t>
            </a:r>
            <a:r>
              <a:rPr i="1" sz="2400">
                <a:latin typeface="Times New Roman"/>
                <a:ea typeface="Times New Roman"/>
                <a:cs typeface="Times New Roman"/>
                <a:sym typeface="Times New Roman"/>
              </a:rPr>
              <a:t>Gospel of John</a:t>
            </a:r>
            <a:r>
              <a:rPr sz="2400">
                <a:latin typeface="Times New Roman"/>
                <a:ea typeface="Times New Roman"/>
                <a:cs typeface="Times New Roman"/>
                <a:sym typeface="Times New Roman"/>
              </a:rPr>
              <a:t>, 14:6.</a:t>
            </a:r>
          </a:p>
        </p:txBody>
      </p:sp>
      <p:sp>
        <p:nvSpPr>
          <p:cNvPr id="47" name="Shape 47"/>
          <p:cNvSpPr/>
          <p:nvPr/>
        </p:nvSpPr>
        <p:spPr>
          <a:xfrm>
            <a:off x="457200" y="304800"/>
            <a:ext cx="4724400" cy="434092"/>
          </a:xfrm>
          <a:prstGeom prst="rect">
            <a:avLst/>
          </a:prstGeom>
          <a:solidFill>
            <a:srgbClr val="DDDDDD"/>
          </a:solidFill>
          <a:ln w="12700">
            <a:solidFill>
              <a:srgbClr val="6666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sz="2400">
                <a:latin typeface="Times New Roman"/>
                <a:ea typeface="Times New Roman"/>
                <a:cs typeface="Times New Roman"/>
                <a:sym typeface="Times New Roman"/>
              </a:defRPr>
            </a:lvl1pPr>
          </a:lstStyle>
          <a:p>
            <a:pPr lvl="0">
              <a:defRPr sz="1800"/>
            </a:pPr>
            <a:r>
              <a:rPr sz="2400"/>
              <a:t>Developing a Common Lexicon</a:t>
            </a:r>
          </a:p>
        </p:txBody>
      </p:sp>
      <p:sp>
        <p:nvSpPr>
          <p:cNvPr id="48" name="Shape 48"/>
          <p:cNvSpPr/>
          <p:nvPr/>
        </p:nvSpPr>
        <p:spPr>
          <a:xfrm>
            <a:off x="3733800" y="1143000"/>
            <a:ext cx="1371600" cy="549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900"/>
              </a:spcBef>
            </a:pPr>
            <a:r>
              <a:rPr sz="3200"/>
              <a:t>“</a:t>
            </a:r>
            <a:r>
              <a:rPr sz="3200">
                <a:latin typeface="Times New Roman"/>
                <a:ea typeface="Times New Roman"/>
                <a:cs typeface="Times New Roman"/>
                <a:sym typeface="Times New Roman"/>
              </a:rPr>
              <a:t>Truth</a:t>
            </a:r>
            <a:r>
              <a:rPr sz="3200"/>
              <a:t>”</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46">
                                            <p:bg/>
                                          </p:spTgt>
                                        </p:tgtEl>
                                        <p:attrNameLst>
                                          <p:attrName>style.visibility</p:attrName>
                                        </p:attrNameLst>
                                      </p:cBhvr>
                                      <p:to>
                                        <p:strVal val="visible"/>
                                      </p:to>
                                    </p:set>
                                    <p:animEffect filter="fade" transition="in">
                                      <p:cBhvr>
                                        <p:cTn id="7" dur="500"/>
                                        <p:tgtEl>
                                          <p:spTgt spid="46">
                                            <p:bg/>
                                          </p:spTgt>
                                        </p:tgtEl>
                                      </p:cBhvr>
                                    </p:animEffect>
                                  </p:childTnLst>
                                </p:cTn>
                              </p:par>
                              <p:par>
                                <p:cTn id="8" presetClass="entr" presetSubtype="0" presetID="10" grpId="1" fill="hold">
                                  <p:stCondLst>
                                    <p:cond delay="0"/>
                                  </p:stCondLst>
                                  <p:iterate type="el" backwards="0">
                                    <p:tmAbs val="0"/>
                                  </p:iterate>
                                  <p:childTnLst>
                                    <p:set>
                                      <p:cBhvr>
                                        <p:cTn id="9" fill="hold"/>
                                        <p:tgtEl>
                                          <p:spTgt spid="46">
                                            <p:txEl>
                                              <p:pRg st="0" end="0"/>
                                            </p:txEl>
                                          </p:spTgt>
                                        </p:tgtEl>
                                        <p:attrNameLst>
                                          <p:attrName>style.visibility</p:attrName>
                                        </p:attrNameLst>
                                      </p:cBhvr>
                                      <p:to>
                                        <p:strVal val="visible"/>
                                      </p:to>
                                    </p:set>
                                    <p:animEffect filter="fade" transition="in">
                                      <p:cBhvr>
                                        <p:cTn id="10" dur="500"/>
                                        <p:tgtEl>
                                          <p:spTgt spid="4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nodeType="clickEffect" presetClass="entr" presetSubtype="0" presetID="10" grpId="1" fill="hold">
                                  <p:stCondLst>
                                    <p:cond delay="0"/>
                                  </p:stCondLst>
                                  <p:iterate type="el" backwards="0">
                                    <p:tmAbs val="0"/>
                                  </p:iterate>
                                  <p:childTnLst>
                                    <p:set>
                                      <p:cBhvr>
                                        <p:cTn id="14" fill="hold"/>
                                        <p:tgtEl>
                                          <p:spTgt spid="46">
                                            <p:txEl>
                                              <p:pRg st="1" end="1"/>
                                            </p:txEl>
                                          </p:spTgt>
                                        </p:tgtEl>
                                        <p:attrNameLst>
                                          <p:attrName>style.visibility</p:attrName>
                                        </p:attrNameLst>
                                      </p:cBhvr>
                                      <p:to>
                                        <p:strVal val="visible"/>
                                      </p:to>
                                    </p:set>
                                    <p:animEffect filter="fade" transition="in">
                                      <p:cBhvr>
                                        <p:cTn id="15" dur="500"/>
                                        <p:tgtEl>
                                          <p:spTgt spid="46">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6" grpId="1"/>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0" name="Shape 50"/>
          <p:cNvSpPr/>
          <p:nvPr>
            <p:ph type="title" idx="4294967295"/>
          </p:nvPr>
        </p:nvSpPr>
        <p:spPr>
          <a:xfrm>
            <a:off x="1143000" y="228599"/>
            <a:ext cx="6858000" cy="11430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latin typeface="Times New Roman"/>
                <a:ea typeface="Times New Roman"/>
                <a:cs typeface="Times New Roman"/>
                <a:sym typeface="Times New Roman"/>
              </a:defRPr>
            </a:lvl1pPr>
          </a:lstStyle>
          <a:p>
            <a:pPr lvl="0">
              <a:defRPr sz="1800"/>
            </a:pPr>
            <a:r>
              <a:rPr sz="4400"/>
              <a:t>Non-reductive Physicalism:</a:t>
            </a:r>
          </a:p>
        </p:txBody>
      </p:sp>
      <p:sp>
        <p:nvSpPr>
          <p:cNvPr id="51" name="Shape 51"/>
          <p:cNvSpPr/>
          <p:nvPr/>
        </p:nvSpPr>
        <p:spPr>
          <a:xfrm>
            <a:off x="838200" y="4876800"/>
            <a:ext cx="7467600" cy="976000"/>
          </a:xfrm>
          <a:prstGeom prst="rect">
            <a:avLst/>
          </a:prstGeom>
          <a:solidFill>
            <a:srgbClr val="DDDDDD"/>
          </a:solidFill>
          <a:ln w="19050">
            <a:solidFill/>
            <a:round/>
          </a:ln>
          <a:extLst>
            <a:ext uri="{C572A759-6A51-4108-AA02-DFA0A04FC94B}">
              <ma14:wrappingTextBoxFlag xmlns:ma14="http://schemas.microsoft.com/office/mac/drawingml/2011/main" val="1"/>
            </a:ext>
          </a:extLst>
        </p:spPr>
        <p:txBody>
          <a:bodyPr lIns="0" tIns="0" rIns="0" bIns="0">
            <a:spAutoFit/>
          </a:bodyPr>
          <a:lstStyle/>
          <a:p>
            <a:pPr lvl="0"/>
            <a:r>
              <a:rPr sz="2000">
                <a:latin typeface="Times New Roman"/>
                <a:ea typeface="Times New Roman"/>
                <a:cs typeface="Times New Roman"/>
                <a:sym typeface="Times New Roman"/>
              </a:rPr>
              <a:t>Nancey Murphy and Warren Brown, eds.  </a:t>
            </a:r>
            <a:r>
              <a:rPr i="1" sz="2000">
                <a:latin typeface="Times New Roman"/>
                <a:ea typeface="Times New Roman"/>
                <a:cs typeface="Times New Roman"/>
                <a:sym typeface="Times New Roman"/>
              </a:rPr>
              <a:t>Whatever Happened to the Soul? Scientific and Theological Portraits of Human Nature  </a:t>
            </a:r>
            <a:r>
              <a:rPr sz="2000">
                <a:latin typeface="Times New Roman"/>
                <a:ea typeface="Times New Roman"/>
                <a:cs typeface="Times New Roman"/>
                <a:sym typeface="Times New Roman"/>
              </a:rPr>
              <a:t>(Augsburg-Fortress Press, 1998)</a:t>
            </a:r>
          </a:p>
        </p:txBody>
      </p:sp>
      <p:grpSp>
        <p:nvGrpSpPr>
          <p:cNvPr id="54" name="Group 54"/>
          <p:cNvGrpSpPr/>
          <p:nvPr/>
        </p:nvGrpSpPr>
        <p:grpSpPr>
          <a:xfrm>
            <a:off x="762000" y="1676400"/>
            <a:ext cx="7543800" cy="2362200"/>
            <a:chOff x="0" y="0"/>
            <a:chExt cx="7543800" cy="2362200"/>
          </a:xfrm>
        </p:grpSpPr>
        <p:sp>
          <p:nvSpPr>
            <p:cNvPr id="52" name="Shape 52"/>
            <p:cNvSpPr/>
            <p:nvPr/>
          </p:nvSpPr>
          <p:spPr>
            <a:xfrm>
              <a:off x="0" y="0"/>
              <a:ext cx="7543800" cy="2362200"/>
            </a:xfrm>
            <a:prstGeom prst="rect">
              <a:avLst/>
            </a:prstGeom>
            <a:noFill/>
            <a:ln w="19050" cap="flat">
              <a:solidFill>
                <a:srgbClr val="002060"/>
              </a:solidFill>
              <a:prstDash val="solid"/>
              <a:round/>
            </a:ln>
            <a:effectLst/>
          </p:spPr>
          <p:txBody>
            <a:bodyPr wrap="square" lIns="0" tIns="0" rIns="0" bIns="0" numCol="1" anchor="ctr">
              <a:noAutofit/>
            </a:bodyPr>
            <a:lstStyle/>
            <a:p>
              <a:pPr lvl="0">
                <a:defRPr sz="3200">
                  <a:latin typeface="Times New Roman"/>
                  <a:ea typeface="Times New Roman"/>
                  <a:cs typeface="Times New Roman"/>
                  <a:sym typeface="Times New Roman"/>
                </a:defRPr>
              </a:pPr>
            </a:p>
          </p:txBody>
        </p:sp>
        <p:sp>
          <p:nvSpPr>
            <p:cNvPr id="53" name="Shape 53"/>
            <p:cNvSpPr/>
            <p:nvPr/>
          </p:nvSpPr>
          <p:spPr>
            <a:xfrm>
              <a:off x="0" y="204212"/>
              <a:ext cx="7543800" cy="195377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defRPr sz="3200">
                  <a:latin typeface="Times New Roman"/>
                  <a:ea typeface="Times New Roman"/>
                  <a:cs typeface="Times New Roman"/>
                  <a:sym typeface="Times New Roman"/>
                </a:defRPr>
              </a:lvl1pPr>
            </a:lstStyle>
            <a:p>
              <a:pPr lvl="0">
                <a:defRPr sz="1800"/>
              </a:pPr>
              <a:r>
                <a:rPr sz="3200"/>
                <a:t>An anti-dualist perspective:  the person is what we see – psycho-somatic unity. Higher levels of complexity and organization emerge from and are not reducible to lower levels.</a:t>
              </a:r>
            </a:p>
          </p:txBody>
        </p:sp>
      </p:gr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6" name="Shape 56"/>
          <p:cNvSpPr/>
          <p:nvPr>
            <p:ph type="title" idx="4294967295"/>
          </p:nvPr>
        </p:nvSpPr>
        <p:spPr>
          <a:xfrm>
            <a:off x="2743200" y="228600"/>
            <a:ext cx="33528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defTabSz="868680">
              <a:defRPr sz="4180">
                <a:latin typeface="Times New Roman"/>
                <a:ea typeface="Times New Roman"/>
                <a:cs typeface="Times New Roman"/>
                <a:sym typeface="Times New Roman"/>
              </a:defRPr>
            </a:lvl1pPr>
          </a:lstStyle>
          <a:p>
            <a:pPr lvl="0">
              <a:defRPr sz="1800"/>
            </a:pPr>
            <a:r>
              <a:rPr sz="4180"/>
              <a:t>Emergentism</a:t>
            </a:r>
          </a:p>
        </p:txBody>
      </p:sp>
      <p:grpSp>
        <p:nvGrpSpPr>
          <p:cNvPr id="59" name="Group 59"/>
          <p:cNvGrpSpPr/>
          <p:nvPr/>
        </p:nvGrpSpPr>
        <p:grpSpPr>
          <a:xfrm>
            <a:off x="444500" y="1285875"/>
            <a:ext cx="8261350" cy="3609975"/>
            <a:chOff x="0" y="0"/>
            <a:chExt cx="8261350" cy="3609975"/>
          </a:xfrm>
        </p:grpSpPr>
        <p:pic>
          <p:nvPicPr>
            <p:cNvPr id="57" name="image.png"/>
            <p:cNvPicPr/>
            <p:nvPr/>
          </p:nvPicPr>
          <p:blipFill>
            <a:blip r:embed="rId2">
              <a:extLst/>
            </a:blip>
            <a:stretch>
              <a:fillRect/>
            </a:stretch>
          </p:blipFill>
          <p:spPr>
            <a:xfrm>
              <a:off x="0" y="0"/>
              <a:ext cx="8261350" cy="3609975"/>
            </a:xfrm>
            <a:prstGeom prst="rect">
              <a:avLst/>
            </a:prstGeom>
            <a:ln w="12700" cap="flat">
              <a:noFill/>
              <a:miter lim="400000"/>
            </a:ln>
            <a:effectLst/>
          </p:spPr>
        </p:pic>
        <p:sp>
          <p:nvSpPr>
            <p:cNvPr id="58" name="Shape 58"/>
            <p:cNvSpPr/>
            <p:nvPr/>
          </p:nvSpPr>
          <p:spPr>
            <a:xfrm>
              <a:off x="12700" y="9525"/>
              <a:ext cx="8229600" cy="328372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p>
              <a:pPr lvl="0" marL="609600" indent="-609600">
                <a:spcBef>
                  <a:spcPts val="700"/>
                </a:spcBef>
                <a:buSzPct val="100000"/>
                <a:buFont typeface="Times New Roman"/>
                <a:buChar char="•"/>
              </a:pPr>
              <a:r>
                <a:rPr sz="3200">
                  <a:latin typeface="Times New Roman"/>
                  <a:ea typeface="Times New Roman"/>
                  <a:cs typeface="Times New Roman"/>
                  <a:sym typeface="Times New Roman"/>
                </a:rPr>
                <a:t>The Universe emerges from pre-Big Bang initial conditions</a:t>
              </a:r>
              <a:endParaRPr sz="3200">
                <a:latin typeface="Times New Roman"/>
                <a:ea typeface="Times New Roman"/>
                <a:cs typeface="Times New Roman"/>
                <a:sym typeface="Times New Roman"/>
              </a:endParaRPr>
            </a:p>
            <a:p>
              <a:pPr lvl="0" marL="609600" indent="-609600">
                <a:spcBef>
                  <a:spcPts val="700"/>
                </a:spcBef>
                <a:buSzPct val="100000"/>
                <a:buFont typeface="Times New Roman"/>
                <a:buChar char="•"/>
              </a:pPr>
              <a:r>
                <a:rPr sz="3200">
                  <a:latin typeface="Times New Roman"/>
                  <a:ea typeface="Times New Roman"/>
                  <a:cs typeface="Times New Roman"/>
                  <a:sym typeface="Times New Roman"/>
                </a:rPr>
                <a:t>Matter emerges from energy of the Big Bang</a:t>
              </a:r>
              <a:endParaRPr sz="3200">
                <a:latin typeface="Times New Roman"/>
                <a:ea typeface="Times New Roman"/>
                <a:cs typeface="Times New Roman"/>
                <a:sym typeface="Times New Roman"/>
              </a:endParaRPr>
            </a:p>
            <a:p>
              <a:pPr lvl="0" marL="609600" indent="-609600">
                <a:spcBef>
                  <a:spcPts val="700"/>
                </a:spcBef>
                <a:buSzPct val="100000"/>
                <a:buFont typeface="Times New Roman"/>
                <a:buChar char="•"/>
              </a:pPr>
              <a:r>
                <a:rPr sz="3200">
                  <a:latin typeface="Times New Roman"/>
                  <a:ea typeface="Times New Roman"/>
                  <a:cs typeface="Times New Roman"/>
                  <a:sym typeface="Times New Roman"/>
                </a:rPr>
                <a:t>Life emerges from energy and matter</a:t>
              </a:r>
              <a:endParaRPr sz="3200">
                <a:latin typeface="Times New Roman"/>
                <a:ea typeface="Times New Roman"/>
                <a:cs typeface="Times New Roman"/>
                <a:sym typeface="Times New Roman"/>
              </a:endParaRPr>
            </a:p>
            <a:p>
              <a:pPr lvl="0" marL="609600" indent="-609600">
                <a:spcBef>
                  <a:spcPts val="700"/>
                </a:spcBef>
                <a:buSzPct val="100000"/>
                <a:buFont typeface="Times New Roman"/>
                <a:buChar char="•"/>
              </a:pPr>
              <a:r>
                <a:rPr sz="3200">
                  <a:latin typeface="Times New Roman"/>
                  <a:ea typeface="Times New Roman"/>
                  <a:cs typeface="Times New Roman"/>
                  <a:sym typeface="Times New Roman"/>
                </a:rPr>
                <a:t>Mind emerges from life</a:t>
              </a:r>
              <a:endParaRPr sz="3200">
                <a:latin typeface="Times New Roman"/>
                <a:ea typeface="Times New Roman"/>
                <a:cs typeface="Times New Roman"/>
                <a:sym typeface="Times New Roman"/>
              </a:endParaRPr>
            </a:p>
            <a:p>
              <a:pPr lvl="0" marL="609600" indent="-609600">
                <a:spcBef>
                  <a:spcPts val="700"/>
                </a:spcBef>
                <a:buSzPct val="100000"/>
                <a:buFont typeface="Times New Roman"/>
                <a:buChar char="•"/>
              </a:pPr>
              <a:r>
                <a:rPr sz="3200">
                  <a:latin typeface="Times New Roman"/>
                  <a:ea typeface="Times New Roman"/>
                  <a:cs typeface="Times New Roman"/>
                  <a:sym typeface="Times New Roman"/>
                </a:rPr>
                <a:t>Spirit emerges from mind</a:t>
              </a:r>
            </a:p>
          </p:txBody>
        </p:sp>
      </p:grpSp>
      <p:sp>
        <p:nvSpPr>
          <p:cNvPr id="60" name="Shape 60"/>
          <p:cNvSpPr/>
          <p:nvPr/>
        </p:nvSpPr>
        <p:spPr>
          <a:xfrm>
            <a:off x="762000" y="5334000"/>
            <a:ext cx="7467600" cy="976000"/>
          </a:xfrm>
          <a:prstGeom prst="rect">
            <a:avLst/>
          </a:prstGeom>
          <a:solidFill>
            <a:srgbClr val="DDDDDD"/>
          </a:solidFill>
          <a:ln w="19050">
            <a:solidFill/>
            <a:round/>
          </a:ln>
          <a:extLst>
            <a:ext uri="{C572A759-6A51-4108-AA02-DFA0A04FC94B}">
              <ma14:wrappingTextBoxFlag xmlns:ma14="http://schemas.microsoft.com/office/mac/drawingml/2011/main" val="1"/>
            </a:ext>
          </a:extLst>
        </p:spPr>
        <p:txBody>
          <a:bodyPr lIns="0" tIns="0" rIns="0" bIns="0">
            <a:spAutoFit/>
          </a:bodyPr>
          <a:lstStyle/>
          <a:p>
            <a:pPr lvl="0"/>
            <a:r>
              <a:rPr sz="2000">
                <a:latin typeface="Times New Roman"/>
                <a:ea typeface="Times New Roman"/>
                <a:cs typeface="Times New Roman"/>
                <a:sym typeface="Times New Roman"/>
              </a:rPr>
              <a:t>Philip Clayton and Paul Davies, eds.  </a:t>
            </a:r>
            <a:r>
              <a:rPr i="1" sz="2000">
                <a:latin typeface="Times New Roman"/>
                <a:ea typeface="Times New Roman"/>
                <a:cs typeface="Times New Roman"/>
                <a:sym typeface="Times New Roman"/>
              </a:rPr>
              <a:t>The re-emergence of emergence: the emergentist hypothesis from science to religion.</a:t>
            </a:r>
            <a:r>
              <a:rPr sz="2000">
                <a:latin typeface="Times New Roman"/>
                <a:ea typeface="Times New Roman"/>
                <a:cs typeface="Times New Roman"/>
                <a:sym typeface="Times New Roman"/>
              </a:rPr>
              <a:t>  Oxford University Press, 2006</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0" presetID="10" grpId="1" fill="hold">
                                  <p:stCondLst>
                                    <p:cond delay="0"/>
                                  </p:stCondLst>
                                  <p:iterate type="el" backwards="0">
                                    <p:tmAbs val="0"/>
                                  </p:iterate>
                                  <p:childTnLst>
                                    <p:set>
                                      <p:cBhvr>
                                        <p:cTn id="6" fill="hold"/>
                                        <p:tgtEl>
                                          <p:spTgt spid="60"/>
                                        </p:tgtEl>
                                        <p:attrNameLst>
                                          <p:attrName>style.visibility</p:attrName>
                                        </p:attrNameLst>
                                      </p:cBhvr>
                                      <p:to>
                                        <p:strVal val="visible"/>
                                      </p:to>
                                    </p:set>
                                    <p:animEffect filter="fade" transition="in">
                                      <p:cBhvr>
                                        <p:cTn id="7" dur="2000"/>
                                        <p:tgtEl>
                                          <p:spTgt spid="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0" grpId="1"/>
    </p:bldLst>
  </p:timing>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2" name="Shape 62"/>
          <p:cNvSpPr/>
          <p:nvPr>
            <p:ph type="title" idx="4294967295"/>
          </p:nvPr>
        </p:nvSpPr>
        <p:spPr>
          <a:xfrm>
            <a:off x="1524000" y="304799"/>
            <a:ext cx="6096000" cy="1249364"/>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3600">
                <a:latin typeface="Times New Roman"/>
                <a:ea typeface="Times New Roman"/>
                <a:cs typeface="Times New Roman"/>
                <a:sym typeface="Times New Roman"/>
              </a:rPr>
              <a:t>Evolutionary and Emergent</a:t>
            </a:r>
            <a:br>
              <a:rPr sz="3600">
                <a:latin typeface="Times New Roman"/>
                <a:ea typeface="Times New Roman"/>
                <a:cs typeface="Times New Roman"/>
                <a:sym typeface="Times New Roman"/>
              </a:rPr>
            </a:br>
            <a:r>
              <a:rPr sz="3600">
                <a:latin typeface="Times New Roman"/>
                <a:ea typeface="Times New Roman"/>
                <a:cs typeface="Times New Roman"/>
                <a:sym typeface="Times New Roman"/>
              </a:rPr>
              <a:t>Non-reductive Physicalism</a:t>
            </a:r>
          </a:p>
        </p:txBody>
      </p:sp>
      <p:sp>
        <p:nvSpPr>
          <p:cNvPr id="63" name="Shape 63"/>
          <p:cNvSpPr/>
          <p:nvPr>
            <p:ph type="body" idx="4294967295"/>
          </p:nvPr>
        </p:nvSpPr>
        <p:spPr>
          <a:xfrm>
            <a:off x="457200" y="1981200"/>
            <a:ext cx="8229600" cy="4038600"/>
          </a:xfrm>
          <a:prstGeom prst="rect">
            <a:avLst/>
          </a:prstGeom>
          <a:gradFill>
            <a:gsLst>
              <a:gs pos="0">
                <a:srgbClr val="FFEBFA"/>
              </a:gs>
              <a:gs pos="30000">
                <a:srgbClr val="C4D6EB"/>
              </a:gs>
              <a:gs pos="60000">
                <a:srgbClr val="85C2FF"/>
              </a:gs>
              <a:gs pos="100000">
                <a:srgbClr val="5E9EFF"/>
              </a:gs>
            </a:gsLst>
            <a:lin ang="16200000"/>
          </a:gradFill>
          <a:ln w="19050">
            <a:solidFill>
              <a:srgbClr val="002060"/>
            </a:solidFill>
            <a:round/>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3200"/>
              <a:t>	</a:t>
            </a:r>
            <a:r>
              <a:rPr sz="2800">
                <a:latin typeface="Times New Roman"/>
                <a:ea typeface="Times New Roman"/>
                <a:cs typeface="Times New Roman"/>
                <a:sym typeface="Times New Roman"/>
              </a:rPr>
              <a:t>A theology in which God works in, with, and through creation can conceive of the soul as being transmitted integrally through the evolution of human physical nature and its increasing neural endowment.</a:t>
            </a:r>
            <a:endParaRPr sz="2800">
              <a:latin typeface="Times New Roman"/>
              <a:ea typeface="Times New Roman"/>
              <a:cs typeface="Times New Roman"/>
              <a:sym typeface="Times New Roman"/>
            </a:endParaRPr>
          </a:p>
          <a:p>
            <a:pPr lvl="0">
              <a:spcBef>
                <a:spcPts val="600"/>
              </a:spcBef>
              <a:buSzTx/>
              <a:buNone/>
              <a:defRPr sz="1800"/>
            </a:pP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lvl="0">
              <a:spcBef>
                <a:spcPts val="600"/>
              </a:spcBef>
              <a:buSzTx/>
              <a:buNone/>
              <a:defRPr sz="1800"/>
            </a:pPr>
            <a:r>
              <a:rPr sz="2800">
                <a:latin typeface="Times New Roman"/>
                <a:ea typeface="Times New Roman"/>
                <a:cs typeface="Times New Roman"/>
                <a:sym typeface="Times New Roman"/>
              </a:rPr>
              <a:t>	This is consistent with a Hebraic understanding of the person as a psychosomatic unity, and addresses a number of important theological problems:</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5" name="Shape 65"/>
          <p:cNvSpPr/>
          <p:nvPr/>
        </p:nvSpPr>
        <p:spPr>
          <a:xfrm>
            <a:off x="762000" y="1828800"/>
            <a:ext cx="7543800" cy="405028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latin typeface="Times New Roman Bold"/>
                <a:ea typeface="Times New Roman Bold"/>
                <a:cs typeface="Times New Roman Bold"/>
                <a:sym typeface="Times New Roman Bold"/>
              </a:rPr>
              <a:t>Religion:</a:t>
            </a:r>
            <a:r>
              <a:rPr sz="2400">
                <a:latin typeface="Times New Roman"/>
                <a:ea typeface="Times New Roman"/>
                <a:cs typeface="Times New Roman"/>
                <a:sym typeface="Times New Roman"/>
              </a:rPr>
              <a:t>  In Christian thought, </a:t>
            </a:r>
            <a:r>
              <a:rPr sz="2400"/>
              <a:t>“</a:t>
            </a:r>
            <a:r>
              <a:rPr sz="2400">
                <a:latin typeface="Times New Roman"/>
                <a:ea typeface="Times New Roman"/>
                <a:cs typeface="Times New Roman"/>
                <a:sym typeface="Times New Roman"/>
              </a:rPr>
              <a:t>Faith is the assurance of things hoped for, the conviction of things not seen," Hebrews 11:1.  Faith is central to any religious tradition, for without it, scriptures are ordinary literature, and rituals empty of transcendental meaning.</a:t>
            </a:r>
            <a:endParaRPr sz="2400">
              <a:latin typeface="Times New Roman"/>
              <a:ea typeface="Times New Roman"/>
              <a:cs typeface="Times New Roman"/>
              <a:sym typeface="Times New Roman"/>
            </a:endParaRPr>
          </a:p>
          <a:p>
            <a:pPr lvl="0">
              <a:spcBef>
                <a:spcPts val="1400"/>
              </a:spcBef>
            </a:pPr>
            <a:r>
              <a:rPr sz="2400">
                <a:latin typeface="Times New Roman Bold"/>
                <a:ea typeface="Times New Roman Bold"/>
                <a:cs typeface="Times New Roman Bold"/>
                <a:sym typeface="Times New Roman Bold"/>
              </a:rPr>
              <a:t>Science:</a:t>
            </a:r>
            <a:r>
              <a:rPr sz="2400">
                <a:latin typeface="Times New Roman"/>
                <a:ea typeface="Times New Roman"/>
                <a:cs typeface="Times New Roman"/>
                <a:sym typeface="Times New Roman"/>
              </a:rPr>
              <a:t>  Faith plays a different but equally significant and often unappreciated role in scientific practice.  Science is not merely a matter of testing hypotheses against observations.  A key element is faith on the part of the scientist that the world is in fact knowable, comprehensible, a project worth pursuing.</a:t>
            </a:r>
          </a:p>
        </p:txBody>
      </p:sp>
      <p:sp>
        <p:nvSpPr>
          <p:cNvPr id="66" name="Shape 66"/>
          <p:cNvSpPr/>
          <p:nvPr/>
        </p:nvSpPr>
        <p:spPr>
          <a:xfrm>
            <a:off x="457200" y="304800"/>
            <a:ext cx="4724400" cy="434092"/>
          </a:xfrm>
          <a:prstGeom prst="rect">
            <a:avLst/>
          </a:prstGeom>
          <a:solidFill>
            <a:srgbClr val="DDDDDD"/>
          </a:solidFill>
          <a:ln w="12700">
            <a:solidFill>
              <a:srgbClr val="6666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sz="2400">
                <a:latin typeface="Times New Roman"/>
                <a:ea typeface="Times New Roman"/>
                <a:cs typeface="Times New Roman"/>
                <a:sym typeface="Times New Roman"/>
              </a:defRPr>
            </a:lvl1pPr>
          </a:lstStyle>
          <a:p>
            <a:pPr lvl="0">
              <a:defRPr sz="1800"/>
            </a:pPr>
            <a:r>
              <a:rPr sz="2400"/>
              <a:t>Developing a Common Lexicon</a:t>
            </a:r>
          </a:p>
        </p:txBody>
      </p:sp>
      <p:sp>
        <p:nvSpPr>
          <p:cNvPr id="67" name="Shape 67"/>
          <p:cNvSpPr/>
          <p:nvPr/>
        </p:nvSpPr>
        <p:spPr>
          <a:xfrm>
            <a:off x="3581400" y="1143000"/>
            <a:ext cx="1371600" cy="549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900"/>
              </a:spcBef>
            </a:pPr>
            <a:r>
              <a:rPr sz="3200"/>
              <a:t>“</a:t>
            </a:r>
            <a:r>
              <a:rPr sz="3200">
                <a:latin typeface="Times New Roman"/>
                <a:ea typeface="Times New Roman"/>
                <a:cs typeface="Times New Roman"/>
                <a:sym typeface="Times New Roman"/>
              </a:rPr>
              <a:t>Faith</a:t>
            </a:r>
          </a:p>
        </p:txBody>
      </p:sp>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 name="Shape 69"/>
          <p:cNvSpPr/>
          <p:nvPr>
            <p:ph type="title" idx="4294967295"/>
          </p:nvPr>
        </p:nvSpPr>
        <p:spPr>
          <a:xfrm>
            <a:off x="381000" y="228600"/>
            <a:ext cx="8229600" cy="1325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defTabSz="713231">
              <a:defRPr sz="1800"/>
            </a:pPr>
            <a:r>
              <a:rPr sz="2807"/>
              <a:t>Models of Interaction between S&amp;R</a:t>
            </a:r>
            <a:br>
              <a:rPr sz="2807"/>
            </a:br>
            <a:r>
              <a:rPr sz="2807"/>
              <a:t>drawn from Ian Barbour, </a:t>
            </a:r>
            <a:r>
              <a:rPr i="1" sz="2807"/>
              <a:t>Religion in an Age of Science </a:t>
            </a:r>
            <a:r>
              <a:rPr sz="2807"/>
              <a:t>(1998)</a:t>
            </a:r>
          </a:p>
        </p:txBody>
      </p:sp>
      <p:sp>
        <p:nvSpPr>
          <p:cNvPr id="70" name="Shape 70"/>
          <p:cNvSpPr/>
          <p:nvPr>
            <p:ph type="body" idx="4294967295"/>
          </p:nvPr>
        </p:nvSpPr>
        <p:spPr>
          <a:xfrm>
            <a:off x="685800" y="2057400"/>
            <a:ext cx="3048000" cy="533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325754" indent="-325754" defTabSz="868680">
              <a:lnSpc>
                <a:spcPct val="90000"/>
              </a:lnSpc>
              <a:buSzTx/>
              <a:buNone/>
              <a:defRPr sz="3040"/>
            </a:lvl1pPr>
          </a:lstStyle>
          <a:p>
            <a:pPr lvl="0">
              <a:defRPr sz="1800"/>
            </a:pPr>
            <a:r>
              <a:rPr sz="3040"/>
              <a:t>Conflict Model</a:t>
            </a:r>
          </a:p>
        </p:txBody>
      </p:sp>
      <p:sp>
        <p:nvSpPr>
          <p:cNvPr id="71" name="Shape 71"/>
          <p:cNvSpPr/>
          <p:nvPr/>
        </p:nvSpPr>
        <p:spPr>
          <a:xfrm>
            <a:off x="6553200" y="1981200"/>
            <a:ext cx="2286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72" name="Shape 72"/>
          <p:cNvSpPr/>
          <p:nvPr/>
        </p:nvSpPr>
        <p:spPr>
          <a:xfrm>
            <a:off x="5715000" y="35814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73" name="Shape 73"/>
          <p:cNvSpPr/>
          <p:nvPr/>
        </p:nvSpPr>
        <p:spPr>
          <a:xfrm>
            <a:off x="5334000" y="5715000"/>
            <a:ext cx="2895600" cy="972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marL="342900" indent="-342900" algn="ctr">
              <a:lnSpc>
                <a:spcPct val="90000"/>
              </a:lnSpc>
              <a:spcBef>
                <a:spcPts val="700"/>
              </a:spcBef>
              <a:defRPr sz="3200"/>
            </a:lvl1pPr>
          </a:lstStyle>
          <a:p>
            <a:pPr lvl="0">
              <a:defRPr sz="1800"/>
            </a:pPr>
            <a:r>
              <a:rPr sz="3200"/>
              <a:t>IndependenceModel</a:t>
            </a:r>
          </a:p>
        </p:txBody>
      </p:sp>
      <p:sp>
        <p:nvSpPr>
          <p:cNvPr id="74" name="Shape 74"/>
          <p:cNvSpPr/>
          <p:nvPr/>
        </p:nvSpPr>
        <p:spPr>
          <a:xfrm>
            <a:off x="6629400" y="4419600"/>
            <a:ext cx="381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75" name="Shape 75"/>
          <p:cNvSpPr/>
          <p:nvPr/>
        </p:nvSpPr>
        <p:spPr>
          <a:xfrm>
            <a:off x="609600" y="2895600"/>
            <a:ext cx="3124200" cy="30480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76" name="Shape 76"/>
          <p:cNvSpPr/>
          <p:nvPr/>
        </p:nvSpPr>
        <p:spPr>
          <a:xfrm>
            <a:off x="1066800" y="33528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77" name="Shape 77"/>
          <p:cNvSpPr/>
          <p:nvPr/>
        </p:nvSpPr>
        <p:spPr>
          <a:xfrm>
            <a:off x="1828800" y="2895600"/>
            <a:ext cx="3048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78" name="Shape 78"/>
          <p:cNvSpPr/>
          <p:nvPr/>
        </p:nvSpPr>
        <p:spPr>
          <a:xfrm>
            <a:off x="1905000" y="4191000"/>
            <a:ext cx="3048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79" name="Shape 79"/>
          <p:cNvSpPr/>
          <p:nvPr/>
        </p:nvSpPr>
        <p:spPr>
          <a:xfrm>
            <a:off x="6629400" y="1981200"/>
            <a:ext cx="381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80" name="Shape 80"/>
          <p:cNvSpPr/>
          <p:nvPr/>
        </p:nvSpPr>
        <p:spPr>
          <a:xfrm>
            <a:off x="5638800" y="12192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81" name="Shape 81"/>
          <p:cNvSpPr/>
          <p:nvPr/>
        </p:nvSpPr>
        <p:spPr>
          <a:xfrm>
            <a:off x="6477000" y="2057400"/>
            <a:ext cx="4572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82" name="Shape 82"/>
          <p:cNvSpPr/>
          <p:nvPr/>
        </p:nvSpPr>
        <p:spPr>
          <a:xfrm>
            <a:off x="2362200" y="4191000"/>
            <a:ext cx="6096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(R)</a:t>
            </a:r>
          </a:p>
        </p:txBody>
      </p:sp>
      <p:sp>
        <p:nvSpPr>
          <p:cNvPr id="83" name="Shape 83"/>
          <p:cNvSpPr/>
          <p:nvPr/>
        </p:nvSpPr>
        <p:spPr>
          <a:xfrm>
            <a:off x="2286000" y="2895600"/>
            <a:ext cx="609600" cy="43706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400"/>
              </a:spcBef>
              <a:defRPr sz="2400"/>
            </a:lvl1pPr>
          </a:lstStyle>
          <a:p>
            <a:pPr lvl="0">
              <a:defRPr sz="1800"/>
            </a:pPr>
            <a:r>
              <a:rPr sz="2400"/>
              <a:t>(S)</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idx="4294967295"/>
          </p:nvPr>
        </p:nvSpPr>
        <p:spPr>
          <a:xfrm>
            <a:off x="457200" y="457200"/>
            <a:ext cx="8229600" cy="1325563"/>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r" defTabSz="640079">
              <a:defRPr sz="1800"/>
            </a:pPr>
            <a:r>
              <a:rPr sz="2800"/>
              <a:t>Models of Interaction between S&amp;R</a:t>
            </a:r>
            <a:br>
              <a:rPr sz="2800"/>
            </a:br>
            <a:r>
              <a:rPr sz="2800"/>
              <a:t>drawn from Ian Barbour, </a:t>
            </a:r>
            <a:r>
              <a:rPr i="1" sz="2800"/>
              <a:t>Religion in an Age of Science</a:t>
            </a:r>
          </a:p>
        </p:txBody>
      </p:sp>
      <p:sp>
        <p:nvSpPr>
          <p:cNvPr id="86" name="Shape 86"/>
          <p:cNvSpPr/>
          <p:nvPr>
            <p:ph type="body" idx="4294967295"/>
          </p:nvPr>
        </p:nvSpPr>
        <p:spPr>
          <a:xfrm>
            <a:off x="609600" y="6019800"/>
            <a:ext cx="3048000" cy="533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lvl1pPr marL="325754" indent="-325754" defTabSz="868680">
              <a:lnSpc>
                <a:spcPct val="90000"/>
              </a:lnSpc>
              <a:buSzTx/>
              <a:buNone/>
              <a:defRPr sz="3040"/>
            </a:lvl1pPr>
          </a:lstStyle>
          <a:p>
            <a:pPr lvl="0">
              <a:defRPr sz="1800"/>
            </a:pPr>
            <a:r>
              <a:rPr sz="3040"/>
              <a:t>Dialogue Model</a:t>
            </a:r>
          </a:p>
        </p:txBody>
      </p:sp>
      <p:sp>
        <p:nvSpPr>
          <p:cNvPr id="87" name="Shape 87"/>
          <p:cNvSpPr/>
          <p:nvPr/>
        </p:nvSpPr>
        <p:spPr>
          <a:xfrm>
            <a:off x="1066800" y="36576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solidFill>
          <a:ln>
            <a:solidFill/>
            <a:round/>
          </a:ln>
        </p:spPr>
        <p:txBody>
          <a:bodyPr lIns="0" tIns="0" rIns="0" bIns="0" anchor="ctr"/>
          <a:lstStyle/>
          <a:p>
            <a:pPr lvl="0"/>
          </a:p>
        </p:txBody>
      </p:sp>
      <p:sp>
        <p:nvSpPr>
          <p:cNvPr id="88" name="Shape 88"/>
          <p:cNvSpPr/>
          <p:nvPr/>
        </p:nvSpPr>
        <p:spPr>
          <a:xfrm>
            <a:off x="5334000" y="5715000"/>
            <a:ext cx="2895600" cy="106982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42900" indent="-342900" algn="ctr">
              <a:lnSpc>
                <a:spcPct val="90000"/>
              </a:lnSpc>
              <a:spcBef>
                <a:spcPts val="700"/>
              </a:spcBef>
            </a:pPr>
            <a:r>
              <a:rPr sz="3200"/>
              <a:t>Integration</a:t>
            </a:r>
            <a:endParaRPr sz="3200"/>
          </a:p>
          <a:p>
            <a:pPr lvl="0" marL="342900" indent="-342900" algn="ctr">
              <a:lnSpc>
                <a:spcPct val="90000"/>
              </a:lnSpc>
              <a:spcBef>
                <a:spcPts val="700"/>
              </a:spcBef>
            </a:pPr>
            <a:r>
              <a:rPr sz="3200"/>
              <a:t>Model</a:t>
            </a:r>
          </a:p>
        </p:txBody>
      </p:sp>
      <p:sp>
        <p:nvSpPr>
          <p:cNvPr id="89" name="Shape 89"/>
          <p:cNvSpPr/>
          <p:nvPr/>
        </p:nvSpPr>
        <p:spPr>
          <a:xfrm>
            <a:off x="5791200" y="20574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alpha val="49018"/>
            </a:srgbClr>
          </a:solidFill>
          <a:ln>
            <a:solidFill/>
            <a:round/>
          </a:ln>
        </p:spPr>
        <p:txBody>
          <a:bodyPr lIns="0" tIns="0" rIns="0" bIns="0" anchor="ctr"/>
          <a:lstStyle/>
          <a:p>
            <a:pPr lvl="0"/>
          </a:p>
        </p:txBody>
      </p:sp>
      <p:sp>
        <p:nvSpPr>
          <p:cNvPr id="90" name="Shape 90"/>
          <p:cNvSpPr/>
          <p:nvPr/>
        </p:nvSpPr>
        <p:spPr>
          <a:xfrm>
            <a:off x="1981200" y="2971800"/>
            <a:ext cx="2286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91" name="Shape 91"/>
          <p:cNvSpPr/>
          <p:nvPr/>
        </p:nvSpPr>
        <p:spPr>
          <a:xfrm>
            <a:off x="1981200" y="4572000"/>
            <a:ext cx="4572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
        <p:nvSpPr>
          <p:cNvPr id="92" name="Shape 92"/>
          <p:cNvSpPr/>
          <p:nvPr/>
        </p:nvSpPr>
        <p:spPr>
          <a:xfrm>
            <a:off x="5791200" y="30480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FF00">
              <a:alpha val="45097"/>
            </a:srgbClr>
          </a:solidFill>
          <a:ln>
            <a:solidFill/>
            <a:round/>
          </a:ln>
        </p:spPr>
        <p:txBody>
          <a:bodyPr lIns="0" tIns="0" rIns="0" bIns="0" anchor="ctr"/>
          <a:lstStyle/>
          <a:p>
            <a:pPr lvl="0"/>
          </a:p>
        </p:txBody>
      </p:sp>
      <p:sp>
        <p:nvSpPr>
          <p:cNvPr id="93" name="Shape 93"/>
          <p:cNvSpPr/>
          <p:nvPr/>
        </p:nvSpPr>
        <p:spPr>
          <a:xfrm>
            <a:off x="1905000" y="2286000"/>
            <a:ext cx="381000" cy="35066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000"/>
              </a:spcBef>
            </a:lvl1pPr>
          </a:lstStyle>
          <a:p>
            <a:pPr lvl="0"/>
            <a:r>
              <a:t>R</a:t>
            </a:r>
          </a:p>
        </p:txBody>
      </p:sp>
      <p:sp>
        <p:nvSpPr>
          <p:cNvPr id="94" name="Shape 94"/>
          <p:cNvSpPr/>
          <p:nvPr/>
        </p:nvSpPr>
        <p:spPr>
          <a:xfrm>
            <a:off x="6705600" y="2514600"/>
            <a:ext cx="381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95" name="Shape 95"/>
          <p:cNvSpPr/>
          <p:nvPr/>
        </p:nvSpPr>
        <p:spPr>
          <a:xfrm>
            <a:off x="1066800" y="1447800"/>
            <a:ext cx="2209800" cy="2209800"/>
          </a:xfrm>
          <a:custGeom>
            <a:avLst/>
            <a:gdLst/>
            <a:ahLst/>
            <a:cxnLst>
              <a:cxn ang="0">
                <a:pos x="wd2" y="hd2"/>
              </a:cxn>
              <a:cxn ang="5400000">
                <a:pos x="wd2" y="hd2"/>
              </a:cxn>
              <a:cxn ang="10800000">
                <a:pos x="wd2" y="hd2"/>
              </a:cxn>
              <a:cxn ang="16200000">
                <a:pos x="wd2" y="hd2"/>
              </a:cxn>
            </a:cxnLst>
            <a:rect l="0" t="0" r="r" b="b"/>
            <a:pathLst>
              <a:path w="19679" h="19679" fill="norm" stroke="1"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0000"/>
          </a:solidFill>
          <a:ln>
            <a:solidFill/>
            <a:round/>
          </a:ln>
        </p:spPr>
        <p:txBody>
          <a:bodyPr lIns="0" tIns="0" rIns="0" bIns="0" anchor="ctr"/>
          <a:lstStyle/>
          <a:p>
            <a:pPr lvl="0"/>
          </a:p>
        </p:txBody>
      </p:sp>
      <p:sp>
        <p:nvSpPr>
          <p:cNvPr id="96" name="Shape 96"/>
          <p:cNvSpPr/>
          <p:nvPr/>
        </p:nvSpPr>
        <p:spPr>
          <a:xfrm>
            <a:off x="1981200" y="2286000"/>
            <a:ext cx="381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R</a:t>
            </a:r>
          </a:p>
        </p:txBody>
      </p:sp>
      <p:sp>
        <p:nvSpPr>
          <p:cNvPr id="97" name="Shape 97"/>
          <p:cNvSpPr/>
          <p:nvPr/>
        </p:nvSpPr>
        <p:spPr>
          <a:xfrm>
            <a:off x="6705600" y="4419600"/>
            <a:ext cx="381000" cy="48620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vl1pPr>
          </a:lstStyle>
          <a:p>
            <a:pPr lvl="0">
              <a:defRPr sz="1800"/>
            </a:pPr>
            <a:r>
              <a:rPr sz="2800"/>
              <a:t>S</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 name="Shape 14"/>
          <p:cNvSpPr/>
          <p:nvPr/>
        </p:nvSpPr>
        <p:spPr>
          <a:xfrm>
            <a:off x="533400" y="685800"/>
            <a:ext cx="8001000" cy="5209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0661" indent="-350661">
              <a:buSzPct val="100000"/>
              <a:buFont typeface="Arial"/>
              <a:buChar char="•"/>
            </a:pPr>
            <a:r>
              <a:rPr sz="2800">
                <a:latin typeface="Garamond"/>
                <a:ea typeface="Garamond"/>
                <a:cs typeface="Garamond"/>
                <a:sym typeface="Garamond"/>
              </a:rPr>
              <a:t>Any conversation about issues at the interface between science and religion is by nature interdisciplinary.</a:t>
            </a:r>
            <a:endParaRPr sz="2800">
              <a:latin typeface="Garamond"/>
              <a:ea typeface="Garamond"/>
              <a:cs typeface="Garamond"/>
              <a:sym typeface="Garamond"/>
            </a:endParaRPr>
          </a:p>
          <a:p>
            <a:pPr lvl="0" marL="225425" indent="-225425">
              <a:buSzPct val="100000"/>
              <a:buFont typeface="Arial"/>
              <a:buChar char="•"/>
            </a:pP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While both the terms “religion” and “science” as we understand them are in fact not all that old, the areas of human thought and action they represent date back thousands of years.</a:t>
            </a:r>
            <a:endParaRPr sz="2800">
              <a:latin typeface="Garamond"/>
              <a:ea typeface="Garamond"/>
              <a:cs typeface="Garamond"/>
              <a:sym typeface="Garamond"/>
            </a:endParaRPr>
          </a:p>
          <a:p>
            <a:pPr lvl="0" marL="225425" indent="-225425">
              <a:buSzPct val="100000"/>
              <a:buFont typeface="Arial"/>
              <a:buChar char="•"/>
            </a:pP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When we begin to dialogue on issues of mutual interest at the interface between science and religion, we often find (not surprisingly) that discussants on either side initially fail to understand their partners’ specialized vocabulary.</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99" name="Shape 99"/>
          <p:cNvSpPr/>
          <p:nvPr>
            <p:ph type="body" idx="4294967295"/>
          </p:nvPr>
        </p:nvSpPr>
        <p:spPr>
          <a:xfrm>
            <a:off x="4419600" y="1600200"/>
            <a:ext cx="4267200" cy="34290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a:buSzTx/>
              <a:buNone/>
              <a:defRPr sz="1800"/>
            </a:pPr>
            <a:r>
              <a:rPr sz="3200">
                <a:latin typeface="Arial Bold"/>
                <a:ea typeface="Arial Bold"/>
                <a:cs typeface="Arial Bold"/>
                <a:sym typeface="Arial Bold"/>
              </a:rPr>
              <a:t>	</a:t>
            </a:r>
            <a:r>
              <a:rPr sz="3200">
                <a:latin typeface="Times New Roman Bold"/>
                <a:ea typeface="Times New Roman Bold"/>
                <a:cs typeface="Times New Roman Bold"/>
                <a:sym typeface="Times New Roman Bold"/>
              </a:rPr>
              <a:t>Chapter 3</a:t>
            </a:r>
            <a:endParaRPr sz="3200">
              <a:latin typeface="Times New Roman Bold"/>
              <a:ea typeface="Times New Roman Bold"/>
              <a:cs typeface="Times New Roman Bold"/>
              <a:sym typeface="Times New Roman Bold"/>
            </a:endParaRPr>
          </a:p>
          <a:p>
            <a:pPr lvl="0">
              <a:buSzTx/>
              <a:buNone/>
              <a:defRPr sz="1800"/>
            </a:pPr>
            <a:r>
              <a:rPr sz="3200">
                <a:latin typeface="Times New Roman Bold"/>
                <a:ea typeface="Times New Roman Bold"/>
                <a:cs typeface="Times New Roman Bold"/>
                <a:sym typeface="Times New Roman Bold"/>
              </a:rPr>
              <a:t> 	</a:t>
            </a:r>
            <a:r>
              <a:rPr sz="3200">
                <a:latin typeface="Arial Bold"/>
                <a:ea typeface="Arial Bold"/>
                <a:cs typeface="Arial Bold"/>
                <a:sym typeface="Arial Bold"/>
              </a:rPr>
              <a:t>“</a:t>
            </a:r>
            <a:r>
              <a:rPr sz="3200">
                <a:latin typeface="Times New Roman Bold"/>
                <a:ea typeface="Times New Roman Bold"/>
                <a:cs typeface="Times New Roman Bold"/>
                <a:sym typeface="Times New Roman Bold"/>
              </a:rPr>
              <a:t>From the Garden of Eden to an Ancient Earth: the  Catholic Reception of Evolution</a:t>
            </a:r>
            <a:r>
              <a:rPr sz="3200">
                <a:latin typeface="Arial Bold"/>
                <a:ea typeface="Arial Bold"/>
                <a:cs typeface="Arial Bold"/>
                <a:sym typeface="Arial Bold"/>
              </a:rPr>
              <a:t>”</a:t>
            </a:r>
          </a:p>
        </p:txBody>
      </p:sp>
      <p:pic>
        <p:nvPicPr>
          <p:cNvPr id="100" name="CASMW cover.jpg" descr="CASMW cover"/>
          <p:cNvPicPr/>
          <p:nvPr/>
        </p:nvPicPr>
        <p:blipFill>
          <a:blip r:embed="rId3">
            <a:extLst/>
          </a:blip>
          <a:stretch>
            <a:fillRect/>
          </a:stretch>
        </p:blipFill>
        <p:spPr>
          <a:xfrm>
            <a:off x="381000" y="152400"/>
            <a:ext cx="4094163" cy="6477000"/>
          </a:xfrm>
          <a:prstGeom prst="rect">
            <a:avLst/>
          </a:prstGeom>
          <a:ln w="12700">
            <a:miter lim="400000"/>
          </a:ln>
        </p:spPr>
      </p:pic>
      <p:sp>
        <p:nvSpPr>
          <p:cNvPr id="101" name="Shape 10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a:latin typeface="Times New Roman"/>
                <a:ea typeface="Times New Roman"/>
                <a:cs typeface="Times New Roman"/>
                <a:sym typeface="Times New Roman"/>
              </a:defRPr>
            </a:lvl1pPr>
          </a:lstStyle>
          <a:p>
            <a:pPr lvl="0">
              <a:defRPr sz="1800"/>
            </a:pPr>
            <a:r>
              <a:rPr sz="4400"/>
              <a:t>Resources:  Books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xit" presetSubtype="0" presetID="10" grpId="1" fill="hold">
                                  <p:stCondLst>
                                    <p:cond delay="0"/>
                                  </p:stCondLst>
                                  <p:iterate type="el" backwards="0">
                                    <p:tmAbs val="0"/>
                                  </p:iterate>
                                  <p:childTnLst>
                                    <p:animEffect filter="fade" transition="out">
                                      <p:cBhvr>
                                        <p:cTn id="6" dur="2000" fill="hold"/>
                                        <p:tgtEl>
                                          <p:spTgt spid="101"/>
                                        </p:tgtEl>
                                      </p:cBhvr>
                                    </p:animEffect>
                                    <p:set>
                                      <p:cBhvr>
                                        <p:cTn id="7" fill="hold">
                                          <p:stCondLst>
                                            <p:cond delay="1999"/>
                                          </p:stCondLst>
                                        </p:cTn>
                                        <p:tgtEl>
                                          <p:spTgt spid="101"/>
                                        </p:tgtEl>
                                        <p:attrNameLst>
                                          <p:attrName>style.visibility</p:attrName>
                                        </p:attrNameLst>
                                      </p:cBhvr>
                                      <p:to>
                                        <p:strVal val="hidden"/>
                                      </p:to>
                                    </p:set>
                                  </p:childTnLst>
                                </p:cTn>
                              </p:par>
                            </p:childTnLst>
                          </p:cTn>
                        </p:par>
                        <p:par>
                          <p:cTn id="8" fill="hold">
                            <p:stCondLst>
                              <p:cond delay="2000"/>
                            </p:stCondLst>
                            <p:childTnLst>
                              <p:par>
                                <p:cTn id="9" nodeType="afterEffect" presetClass="entr" presetSubtype="9" presetID="15" grpId="2" fill="hold">
                                  <p:stCondLst>
                                    <p:cond delay="0"/>
                                  </p:stCondLst>
                                  <p:iterate type="el" backwards="0">
                                    <p:tmAbs val="0"/>
                                  </p:iterate>
                                  <p:childTnLst>
                                    <p:set>
                                      <p:cBhvr>
                                        <p:cTn id="10" fill="hold"/>
                                        <p:tgtEl>
                                          <p:spTgt spid="100"/>
                                        </p:tgtEl>
                                        <p:attrNameLst>
                                          <p:attrName>style.visibility</p:attrName>
                                        </p:attrNameLst>
                                      </p:cBhvr>
                                      <p:to>
                                        <p:strVal val="visible"/>
                                      </p:to>
                                    </p:set>
                                    <p:anim calcmode="lin" valueType="num">
                                      <p:cBhvr>
                                        <p:cTn id="11" dur="800" fill="hold"/>
                                        <p:tgtEl>
                                          <p:spTgt spid="100"/>
                                        </p:tgtEl>
                                        <p:attrNameLst>
                                          <p:attrName>ppt_w</p:attrName>
                                        </p:attrNameLst>
                                      </p:cBhvr>
                                      <p:tavLst>
                                        <p:tav tm="0">
                                          <p:val>
                                            <p:fltVal val="0"/>
                                          </p:val>
                                        </p:tav>
                                        <p:tav tm="100000">
                                          <p:val>
                                            <p:strVal val="#ppt_w"/>
                                          </p:val>
                                        </p:tav>
                                      </p:tavLst>
                                    </p:anim>
                                    <p:anim calcmode="lin" valueType="num">
                                      <p:cBhvr>
                                        <p:cTn id="12" dur="800" fill="hold"/>
                                        <p:tgtEl>
                                          <p:spTgt spid="100"/>
                                        </p:tgtEl>
                                        <p:attrNameLst>
                                          <p:attrName>ppt_h</p:attrName>
                                        </p:attrNameLst>
                                      </p:cBhvr>
                                      <p:tavLst>
                                        <p:tav tm="0">
                                          <p:val>
                                            <p:fltVal val="0"/>
                                          </p:val>
                                        </p:tav>
                                        <p:tav tm="100000">
                                          <p:val>
                                            <p:strVal val="#ppt_h"/>
                                          </p:val>
                                        </p:tav>
                                      </p:tavLst>
                                    </p:anim>
                                    <p:anim calcmode="lin" valueType="num">
                                      <p:cBhvr>
                                        <p:cTn id="13" dur="800" fill="hold"/>
                                        <p:tgtEl>
                                          <p:spTgt spid="100"/>
                                        </p:tgtEl>
                                        <p:attrNameLst>
                                          <p:attrName>ppt_x</p:attrName>
                                        </p:attrNameLst>
                                      </p:cBhvr>
                                      <p:tavLst>
                                        <p:tav tm="0" fmla="#ppt_x+(cos(-2*pi*(1-$))*-#ppt_x-sin(-2*pi*(1-$))*(1-#ppt_y))*(1-$)">
                                          <p:val>
                                            <p:fltVal val="0"/>
                                          </p:val>
                                        </p:tav>
                                        <p:tav tm="100000">
                                          <p:val>
                                            <p:fltVal val="1"/>
                                          </p:val>
                                        </p:tav>
                                      </p:tavLst>
                                    </p:anim>
                                    <p:anim calcmode="lin" valueType="num">
                                      <p:cBhvr>
                                        <p:cTn id="14" dur="800" fill="hold"/>
                                        <p:tgtEl>
                                          <p:spTgt spid="100"/>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800"/>
                            </p:stCondLst>
                            <p:childTnLst>
                              <p:par>
                                <p:cTn id="16" nodeType="afterEffect" presetClass="entr" presetSubtype="0" presetID="10" grpId="3" fill="hold">
                                  <p:stCondLst>
                                    <p:cond delay="0"/>
                                  </p:stCondLst>
                                  <p:iterate type="el" backwards="0">
                                    <p:tmAbs val="0"/>
                                  </p:iterate>
                                  <p:childTnLst>
                                    <p:set>
                                      <p:cBhvr>
                                        <p:cTn id="17" fill="hold"/>
                                        <p:tgtEl>
                                          <p:spTgt spid="99">
                                            <p:bg/>
                                          </p:spTgt>
                                        </p:tgtEl>
                                        <p:attrNameLst>
                                          <p:attrName>style.visibility</p:attrName>
                                        </p:attrNameLst>
                                      </p:cBhvr>
                                      <p:to>
                                        <p:strVal val="visible"/>
                                      </p:to>
                                    </p:set>
                                    <p:animEffect filter="fade" transition="in">
                                      <p:cBhvr>
                                        <p:cTn id="18" dur="2000"/>
                                        <p:tgtEl>
                                          <p:spTgt spid="99">
                                            <p:bg/>
                                          </p:spTgt>
                                        </p:tgtEl>
                                      </p:cBhvr>
                                    </p:animEffect>
                                  </p:childTnLst>
                                </p:cTn>
                              </p:par>
                              <p:par>
                                <p:cTn id="19" presetClass="entr" presetSubtype="0" presetID="10" grpId="3" fill="hold">
                                  <p:stCondLst>
                                    <p:cond delay="0"/>
                                  </p:stCondLst>
                                  <p:iterate type="el" backwards="0">
                                    <p:tmAbs val="0"/>
                                  </p:iterate>
                                  <p:childTnLst>
                                    <p:set>
                                      <p:cBhvr>
                                        <p:cTn id="20" fill="hold"/>
                                        <p:tgtEl>
                                          <p:spTgt spid="99">
                                            <p:txEl>
                                              <p:pRg st="0" end="0"/>
                                            </p:txEl>
                                          </p:spTgt>
                                        </p:tgtEl>
                                        <p:attrNameLst>
                                          <p:attrName>style.visibility</p:attrName>
                                        </p:attrNameLst>
                                      </p:cBhvr>
                                      <p:to>
                                        <p:strVal val="visible"/>
                                      </p:to>
                                    </p:set>
                                    <p:animEffect filter="fade" transition="in">
                                      <p:cBhvr>
                                        <p:cTn id="21" dur="2000"/>
                                        <p:tgtEl>
                                          <p:spTgt spid="99">
                                            <p:txEl>
                                              <p:pRg st="0" end="0"/>
                                            </p:txEl>
                                          </p:spTgt>
                                        </p:tgtEl>
                                      </p:cBhvr>
                                    </p:animEffect>
                                  </p:childTnLst>
                                </p:cTn>
                              </p:par>
                            </p:childTnLst>
                          </p:cTn>
                        </p:par>
                        <p:par>
                          <p:cTn id="22" fill="hold">
                            <p:stCondLst>
                              <p:cond delay="4800"/>
                            </p:stCondLst>
                            <p:childTnLst>
                              <p:par>
                                <p:cTn id="23" nodeType="afterEffect" presetClass="entr" presetSubtype="0" presetID="10" grpId="3" fill="hold">
                                  <p:stCondLst>
                                    <p:cond delay="0"/>
                                  </p:stCondLst>
                                  <p:iterate type="el" backwards="0">
                                    <p:tmAbs val="0"/>
                                  </p:iterate>
                                  <p:childTnLst>
                                    <p:set>
                                      <p:cBhvr>
                                        <p:cTn id="24" fill="hold"/>
                                        <p:tgtEl>
                                          <p:spTgt spid="99">
                                            <p:txEl>
                                              <p:pRg st="1" end="1"/>
                                            </p:txEl>
                                          </p:spTgt>
                                        </p:tgtEl>
                                        <p:attrNameLst>
                                          <p:attrName>style.visibility</p:attrName>
                                        </p:attrNameLst>
                                      </p:cBhvr>
                                      <p:to>
                                        <p:strVal val="visible"/>
                                      </p:to>
                                    </p:set>
                                    <p:animEffect filter="fade" transition="in">
                                      <p:cBhvr>
                                        <p:cTn id="25" dur="2000"/>
                                        <p:tgtEl>
                                          <p:spTgt spid="99">
                                            <p:txEl>
                                              <p:pRg st="1" end="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99" grpId="3"/>
      <p:bldP build="whole" bldLvl="1" animBg="1" rev="0" advAuto="0" spid="100" grpId="2"/>
      <p:bldP build="whole" bldLvl="1" animBg="1" rev="0" advAuto="0" spid="101" grpId="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03" name="Shape 103"/>
          <p:cNvSpPr/>
          <p:nvPr>
            <p:ph type="title" idx="4294967295"/>
          </p:nvPr>
        </p:nvSpPr>
        <p:spPr>
          <a:xfrm>
            <a:off x="4648200" y="1295400"/>
            <a:ext cx="4495800" cy="42672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lgn="l">
              <a:defRPr sz="1800"/>
            </a:pPr>
            <a:r>
              <a:rPr i="1" sz="3200">
                <a:latin typeface="Times New Roman"/>
                <a:ea typeface="Times New Roman"/>
                <a:cs typeface="Times New Roman"/>
                <a:sym typeface="Times New Roman"/>
              </a:rPr>
              <a:t>The Evolutionary Epic</a:t>
            </a:r>
            <a:br>
              <a:rPr i="1" sz="3200">
                <a:latin typeface="Times New Roman"/>
                <a:ea typeface="Times New Roman"/>
                <a:cs typeface="Times New Roman"/>
                <a:sym typeface="Times New Roman"/>
              </a:rPr>
            </a:br>
            <a:br>
              <a:rPr i="1" sz="3200">
                <a:latin typeface="Times New Roman"/>
                <a:ea typeface="Times New Roman"/>
                <a:cs typeface="Times New Roman"/>
                <a:sym typeface="Times New Roman"/>
              </a:rPr>
            </a:br>
            <a:r>
              <a:rPr sz="3200">
                <a:latin typeface="Times New Roman"/>
                <a:ea typeface="Times New Roman"/>
                <a:cs typeface="Times New Roman"/>
                <a:sym typeface="Times New Roman"/>
              </a:rPr>
              <a:t>Chapter 33:</a:t>
            </a:r>
            <a:br>
              <a:rPr sz="3200">
                <a:latin typeface="Times New Roman"/>
                <a:ea typeface="Times New Roman"/>
                <a:cs typeface="Times New Roman"/>
                <a:sym typeface="Times New Roman"/>
              </a:rPr>
            </a:br>
            <a:r>
              <a:rPr sz="3200"/>
              <a:t>“</a:t>
            </a:r>
            <a:r>
              <a:rPr sz="3200">
                <a:latin typeface="Times New Roman"/>
                <a:ea typeface="Times New Roman"/>
                <a:cs typeface="Times New Roman"/>
                <a:sym typeface="Times New Roman"/>
              </a:rPr>
              <a:t>Theological Problems and Promises of an Evolutionary Paradigm</a:t>
            </a:r>
            <a:r>
              <a:rPr sz="3200"/>
              <a:t>”</a:t>
            </a:r>
            <a:br>
              <a:rPr sz="3200"/>
            </a:br>
            <a:br>
              <a:rPr sz="3200"/>
            </a:br>
            <a:r>
              <a:rPr sz="3200">
                <a:latin typeface="Times New Roman"/>
                <a:ea typeface="Times New Roman"/>
                <a:cs typeface="Times New Roman"/>
                <a:sym typeface="Times New Roman"/>
              </a:rPr>
              <a:t>Peter M. J. Hess</a:t>
            </a:r>
          </a:p>
        </p:txBody>
      </p:sp>
      <p:pic>
        <p:nvPicPr>
          <p:cNvPr id="104" name="EE Front Cover 213 kb.jpg" descr="EE Front Cover 213 kb"/>
          <p:cNvPicPr/>
          <p:nvPr/>
        </p:nvPicPr>
        <p:blipFill>
          <a:blip r:embed="rId3">
            <a:extLst/>
          </a:blip>
          <a:stretch>
            <a:fillRect/>
          </a:stretch>
        </p:blipFill>
        <p:spPr>
          <a:xfrm>
            <a:off x="228600" y="228600"/>
            <a:ext cx="4271963" cy="6400800"/>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06" name="Shape 106"/>
          <p:cNvSpPr/>
          <p:nvPr/>
        </p:nvSpPr>
        <p:spPr>
          <a:xfrm>
            <a:off x="609600" y="1427095"/>
            <a:ext cx="8077200" cy="4565785"/>
          </a:xfrm>
          <a:prstGeom prst="rect">
            <a:avLst/>
          </a:prstGeom>
          <a:solidFill>
            <a:srgbClr val="DDDDDD"/>
          </a:solidFill>
          <a:ln w="19050">
            <a:solidFill>
              <a:srgbClr val="0000FF"/>
            </a:solidFill>
            <a:round/>
          </a:ln>
          <a:extLst>
            <a:ext uri="{C572A759-6A51-4108-AA02-DFA0A04FC94B}">
              <ma14:wrappingTextBoxFlag xmlns:ma14="http://schemas.microsoft.com/office/mac/drawingml/2011/main" val="1"/>
            </a:ext>
          </a:extLst>
        </p:spPr>
        <p:txBody>
          <a:bodyPr lIns="0" tIns="0" rIns="0" bIns="0" anchor="ctr">
            <a:spAutoFit/>
          </a:bodyPr>
          <a:lstStyle/>
          <a:p>
            <a:pPr lvl="0"/>
            <a:r>
              <a:rPr sz="2800">
                <a:latin typeface="Times New Roman Bold"/>
                <a:ea typeface="Times New Roman Bold"/>
                <a:cs typeface="Times New Roman Bold"/>
                <a:sym typeface="Times New Roman Bold"/>
              </a:rPr>
              <a:t>University of California Museum of Paleontology (UCMP)</a:t>
            </a:r>
            <a:endParaRPr sz="2800">
              <a:latin typeface="Times New Roman"/>
              <a:ea typeface="Times New Roman"/>
              <a:cs typeface="Times New Roman"/>
              <a:sym typeface="Times New Roman"/>
            </a:endParaRPr>
          </a:p>
          <a:p>
            <a:pPr lvl="0"/>
            <a:r>
              <a:rPr sz="2800">
                <a:latin typeface="Times New Roman"/>
                <a:ea typeface="Times New Roman"/>
                <a:cs typeface="Times New Roman"/>
                <a:sym typeface="Times New Roman"/>
                <a:hlinkClick r:id="rId3" invalidUrl="" action="" tgtFrame="" tooltip="" history="1" highlightClick="0" endSnd="0"/>
              </a:rPr>
              <a:t>http://www.ucmp.berkeley.edu/index.php</a:t>
            </a:r>
            <a:endParaRPr sz="2800">
              <a:latin typeface="Times New Roman"/>
              <a:ea typeface="Times New Roman"/>
              <a:cs typeface="Times New Roman"/>
              <a:sym typeface="Times New Roman"/>
            </a:endParaRPr>
          </a:p>
          <a:p>
            <a:pPr lvl="0"/>
            <a:endParaRPr sz="2800">
              <a:latin typeface="Times New Roman"/>
              <a:ea typeface="Times New Roman"/>
              <a:cs typeface="Times New Roman"/>
              <a:sym typeface="Times New Roman"/>
            </a:endParaRPr>
          </a:p>
          <a:p>
            <a:pPr lvl="0"/>
            <a:r>
              <a:rPr sz="2800">
                <a:latin typeface="Times New Roman Bold"/>
                <a:ea typeface="Times New Roman Bold"/>
                <a:cs typeface="Times New Roman Bold"/>
                <a:sym typeface="Times New Roman Bold"/>
              </a:rPr>
              <a:t>Talk Origins:  </a:t>
            </a:r>
            <a:r>
              <a:rPr sz="2800">
                <a:latin typeface="Times New Roman"/>
                <a:ea typeface="Times New Roman"/>
                <a:cs typeface="Times New Roman"/>
                <a:sym typeface="Times New Roman"/>
                <a:hlinkClick r:id="rId4" invalidUrl="" action="" tgtFrame="" tooltip="" history="1" highlightClick="0" endSnd="0"/>
              </a:rPr>
              <a:t>http://www.talkorigins.org/origins/welcome.html</a:t>
            </a:r>
            <a:endParaRPr sz="2800">
              <a:latin typeface="Times New Roman"/>
              <a:ea typeface="Times New Roman"/>
              <a:cs typeface="Times New Roman"/>
              <a:sym typeface="Times New Roman"/>
            </a:endParaRPr>
          </a:p>
          <a:p>
            <a:pPr lvl="0"/>
            <a:r>
              <a:rPr sz="2800">
                <a:latin typeface="Times New Roman"/>
                <a:ea typeface="Times New Roman"/>
                <a:cs typeface="Times New Roman"/>
                <a:sym typeface="Times New Roman"/>
              </a:rPr>
              <a:t>Mainstream scientific responses to frequently asked questions (FAQs) about intelligent design or other creationist pseudosciences.</a:t>
            </a:r>
            <a:endParaRPr sz="2800">
              <a:latin typeface="Times New Roman"/>
              <a:ea typeface="Times New Roman"/>
              <a:cs typeface="Times New Roman"/>
              <a:sym typeface="Times New Roman"/>
            </a:endParaRPr>
          </a:p>
          <a:p>
            <a:pPr lvl="0"/>
            <a:endParaRPr sz="2800">
              <a:latin typeface="Times New Roman"/>
              <a:ea typeface="Times New Roman"/>
              <a:cs typeface="Times New Roman"/>
              <a:sym typeface="Times New Roman"/>
            </a:endParaRPr>
          </a:p>
        </p:txBody>
      </p:sp>
      <p:sp>
        <p:nvSpPr>
          <p:cNvPr id="107" name="Shape 107"/>
          <p:cNvSpPr/>
          <p:nvPr/>
        </p:nvSpPr>
        <p:spPr>
          <a:xfrm>
            <a:off x="1600200" y="213799"/>
            <a:ext cx="5715000" cy="7154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4400">
                <a:latin typeface="Times New Roman"/>
                <a:ea typeface="Times New Roman"/>
                <a:cs typeface="Times New Roman"/>
                <a:sym typeface="Times New Roman"/>
              </a:defRPr>
            </a:lvl1pPr>
          </a:lstStyle>
          <a:p>
            <a:pPr lvl="0">
              <a:defRPr sz="1800"/>
            </a:pPr>
            <a:r>
              <a:rPr sz="4400"/>
              <a:t>Resources:  Websites</a:t>
            </a:r>
          </a:p>
        </p:txBody>
      </p:sp>
    </p:spTree>
  </p:cSld>
  <p:clrMapOvr>
    <a:masterClrMapping/>
  </p:clrMapOvr>
  <p:transitio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9" name="Shape 109"/>
          <p:cNvSpPr/>
          <p:nvPr/>
        </p:nvSpPr>
        <p:spPr>
          <a:xfrm>
            <a:off x="609600" y="1842226"/>
            <a:ext cx="8077200" cy="4502285"/>
          </a:xfrm>
          <a:prstGeom prst="rect">
            <a:avLst/>
          </a:prstGeom>
          <a:solidFill>
            <a:srgbClr val="DDDDDD"/>
          </a:solidFill>
          <a:ln w="19050">
            <a:solidFill>
              <a:srgbClr val="0000FF"/>
            </a:solidFill>
            <a:round/>
          </a:ln>
          <a:extLst>
            <a:ext uri="{C572A759-6A51-4108-AA02-DFA0A04FC94B}">
              <ma14:wrappingTextBoxFlag xmlns:ma14="http://schemas.microsoft.com/office/mac/drawingml/2011/main" val="1"/>
            </a:ext>
          </a:extLst>
        </p:spPr>
        <p:txBody>
          <a:bodyPr lIns="0" tIns="0" rIns="0" bIns="0" anchor="ctr">
            <a:spAutoFit/>
          </a:bodyPr>
          <a:lstStyle/>
          <a:p>
            <a:pPr lvl="0"/>
            <a:endParaRPr sz="2400">
              <a:latin typeface="Times New Roman"/>
              <a:ea typeface="Times New Roman"/>
              <a:cs typeface="Times New Roman"/>
              <a:sym typeface="Times New Roman"/>
            </a:endParaRPr>
          </a:p>
          <a:p>
            <a:pPr lvl="0"/>
            <a:r>
              <a:rPr sz="2800">
                <a:latin typeface="Times New Roman Bold"/>
                <a:ea typeface="Times New Roman Bold"/>
                <a:cs typeface="Times New Roman Bold"/>
                <a:sym typeface="Times New Roman Bold"/>
              </a:rPr>
              <a:t>The American Scientific Affiliation:  </a:t>
            </a:r>
            <a:r>
              <a:rPr sz="2800">
                <a:latin typeface="Times New Roman Bold"/>
                <a:ea typeface="Times New Roman Bold"/>
                <a:cs typeface="Times New Roman Bold"/>
                <a:sym typeface="Times New Roman Bold"/>
                <a:hlinkClick r:id="rId2" invalidUrl="" action="" tgtFrame="" tooltip="" history="1" highlightClick="0" endSnd="0"/>
              </a:rPr>
              <a:t>http://www.asa3.org/</a:t>
            </a:r>
            <a:endParaRPr sz="2800">
              <a:latin typeface="Times New Roman Bold"/>
              <a:ea typeface="Times New Roman Bold"/>
              <a:cs typeface="Times New Roman Bold"/>
              <a:sym typeface="Times New Roman Bold"/>
            </a:endParaRPr>
          </a:p>
          <a:p>
            <a:pPr lvl="0"/>
            <a:r>
              <a:rPr sz="2800">
                <a:latin typeface="Times New Roman"/>
                <a:ea typeface="Times New Roman"/>
                <a:cs typeface="Times New Roman"/>
                <a:sym typeface="Times New Roman"/>
              </a:rPr>
              <a:t>Christians working in science.</a:t>
            </a:r>
            <a:endParaRPr sz="2800">
              <a:latin typeface="Times New Roman"/>
              <a:ea typeface="Times New Roman"/>
              <a:cs typeface="Times New Roman"/>
              <a:sym typeface="Times New Roman"/>
            </a:endParaRPr>
          </a:p>
          <a:p>
            <a:pPr lvl="0"/>
            <a:endParaRPr sz="2800">
              <a:latin typeface="Times New Roman Bold"/>
              <a:ea typeface="Times New Roman Bold"/>
              <a:cs typeface="Times New Roman Bold"/>
              <a:sym typeface="Times New Roman Bold"/>
            </a:endParaRPr>
          </a:p>
          <a:p>
            <a:pPr lvl="0"/>
            <a:r>
              <a:rPr sz="2800">
                <a:latin typeface="Times New Roman Bold"/>
                <a:ea typeface="Times New Roman Bold"/>
                <a:cs typeface="Times New Roman Bold"/>
                <a:sym typeface="Times New Roman Bold"/>
              </a:rPr>
              <a:t>The Clergy Letter Project:  </a:t>
            </a:r>
            <a:r>
              <a:rPr sz="2800">
                <a:latin typeface="Times New Roman Bold"/>
                <a:ea typeface="Times New Roman Bold"/>
                <a:cs typeface="Times New Roman Bold"/>
                <a:sym typeface="Times New Roman Bold"/>
                <a:hlinkClick r:id="rId3" invalidUrl="" action="" tgtFrame="" tooltip="" history="1" highlightClick="0" endSnd="0"/>
              </a:rPr>
              <a:t>http://www.butler.edu/clergyproject/Christian_Clergy/ChrClergyLtr.htm</a:t>
            </a:r>
            <a:endParaRPr sz="2800">
              <a:latin typeface="Times New Roman"/>
              <a:ea typeface="Times New Roman"/>
              <a:cs typeface="Times New Roman"/>
              <a:sym typeface="Times New Roman"/>
            </a:endParaRPr>
          </a:p>
          <a:p>
            <a:pPr lvl="0"/>
            <a:r>
              <a:rPr sz="2800">
                <a:latin typeface="Times New Roman"/>
                <a:ea typeface="Times New Roman"/>
                <a:cs typeface="Times New Roman"/>
                <a:sym typeface="Times New Roman"/>
              </a:rPr>
              <a:t>Organized by Michael Zimmerman.  Over 12,000 rabbis and Christian clergy have signed a strong pro-evolution-education statement.</a:t>
            </a:r>
            <a:endParaRPr sz="2800">
              <a:latin typeface="Times New Roman"/>
              <a:ea typeface="Times New Roman"/>
              <a:cs typeface="Times New Roman"/>
              <a:sym typeface="Times New Roman"/>
            </a:endParaRPr>
          </a:p>
        </p:txBody>
      </p:sp>
      <p:sp>
        <p:nvSpPr>
          <p:cNvPr id="110" name="Shape 110"/>
          <p:cNvSpPr/>
          <p:nvPr/>
        </p:nvSpPr>
        <p:spPr>
          <a:xfrm>
            <a:off x="1600200" y="213799"/>
            <a:ext cx="5715000" cy="715402"/>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lgn="ctr">
              <a:defRPr sz="4400">
                <a:latin typeface="Times New Roman"/>
                <a:ea typeface="Times New Roman"/>
                <a:cs typeface="Times New Roman"/>
                <a:sym typeface="Times New Roman"/>
              </a:defRPr>
            </a:lvl1pPr>
          </a:lstStyle>
          <a:p>
            <a:pPr lvl="0">
              <a:defRPr sz="1800"/>
            </a:pPr>
            <a:r>
              <a:rPr sz="4400"/>
              <a:t>Resources:  Websites</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09">
                                            <p:txEl>
                                              <p:pRg st="4" end="4"/>
                                            </p:txEl>
                                          </p:spTgt>
                                        </p:tgtEl>
                                        <p:attrNameLst>
                                          <p:attrName>style.visibility</p:attrName>
                                        </p:attrNameLst>
                                      </p:cBhvr>
                                      <p:to>
                                        <p:strVal val="visible"/>
                                      </p:to>
                                    </p:set>
                                    <p:animEffect filter="fade" transition="in">
                                      <p:cBhvr>
                                        <p:cTn id="7" dur="2000"/>
                                        <p:tgtEl>
                                          <p:spTgt spid="109">
                                            <p:txEl>
                                              <p:pRg st="4" end="4"/>
                                            </p:txEl>
                                          </p:spTgt>
                                        </p:tgtEl>
                                      </p:cBhvr>
                                    </p:animEffect>
                                  </p:childTnLst>
                                </p:cTn>
                              </p:par>
                            </p:childTnLst>
                          </p:cTn>
                        </p:par>
                        <p:par>
                          <p:cTn id="8" fill="hold">
                            <p:stCondLst>
                              <p:cond delay="2000"/>
                            </p:stCondLst>
                            <p:childTnLst>
                              <p:par>
                                <p:cTn id="9" nodeType="afterEffect" presetClass="entr" presetSubtype="0" presetID="10" grpId="1" fill="hold">
                                  <p:stCondLst>
                                    <p:cond delay="0"/>
                                  </p:stCondLst>
                                  <p:iterate type="el" backwards="0">
                                    <p:tmAbs val="0"/>
                                  </p:iterate>
                                  <p:childTnLst>
                                    <p:set>
                                      <p:cBhvr>
                                        <p:cTn id="10" fill="hold"/>
                                        <p:tgtEl>
                                          <p:spTgt spid="109">
                                            <p:txEl>
                                              <p:pRg st="5" end="5"/>
                                            </p:txEl>
                                          </p:spTgt>
                                        </p:tgtEl>
                                        <p:attrNameLst>
                                          <p:attrName>style.visibility</p:attrName>
                                        </p:attrNameLst>
                                      </p:cBhvr>
                                      <p:to>
                                        <p:strVal val="visible"/>
                                      </p:to>
                                    </p:set>
                                    <p:animEffect filter="fade" transition="in">
                                      <p:cBhvr>
                                        <p:cTn id="11" dur="2000"/>
                                        <p:tgtEl>
                                          <p:spTgt spid="109">
                                            <p:txEl>
                                              <p:pRg st="5" end="5"/>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1" fill="hold">
                                  <p:stCondLst>
                                    <p:cond delay="0"/>
                                  </p:stCondLst>
                                  <p:iterate type="el" backwards="0">
                                    <p:tmAbs val="0"/>
                                  </p:iterate>
                                  <p:childTnLst>
                                    <p:set>
                                      <p:cBhvr>
                                        <p:cTn id="15" fill="hold"/>
                                        <p:tgtEl>
                                          <p:spTgt spid="109">
                                            <p:txEl>
                                              <p:pRg st="6" end="6"/>
                                            </p:txEl>
                                          </p:spTgt>
                                        </p:tgtEl>
                                        <p:attrNameLst>
                                          <p:attrName>style.visibility</p:attrName>
                                        </p:attrNameLst>
                                      </p:cBhvr>
                                      <p:to>
                                        <p:strVal val="visible"/>
                                      </p:to>
                                    </p:set>
                                    <p:animEffect filter="fade" transition="in">
                                      <p:cBhvr>
                                        <p:cTn id="16" dur="2000"/>
                                        <p:tgtEl>
                                          <p:spTgt spid="109">
                                            <p:txEl>
                                              <p:pRg st="6" end="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9" grpId="1"/>
    </p:bldLst>
  </p:timing>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12" name="Shape 112"/>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400"/>
              <a:t>Resources, continued</a:t>
            </a:r>
          </a:p>
        </p:txBody>
      </p:sp>
      <p:sp>
        <p:nvSpPr>
          <p:cNvPr id="113" name="Shape 113"/>
          <p:cNvSpPr/>
          <p:nvPr>
            <p:ph type="body" idx="4294967295"/>
          </p:nvPr>
        </p:nvSpPr>
        <p:spPr>
          <a:xfrm>
            <a:off x="457200" y="1600200"/>
            <a:ext cx="8229600" cy="3200400"/>
          </a:xfrm>
          <a:prstGeom prst="rect">
            <a:avLst/>
          </a:prstGeom>
          <a:solidFill>
            <a:srgbClr val="DDDDDD"/>
          </a:solidFill>
          <a:ln w="19050">
            <a:solidFill>
              <a:srgbClr val="0000FF"/>
            </a:solidFill>
            <a:round/>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300037" indent="-300037">
              <a:lnSpc>
                <a:spcPct val="90000"/>
              </a:lnSpc>
              <a:spcBef>
                <a:spcPts val="600"/>
              </a:spcBef>
              <a:buFont typeface="Times New Roman"/>
              <a:buChar char="•"/>
              <a:defRPr sz="1800"/>
            </a:pPr>
            <a:r>
              <a:rPr sz="2800">
                <a:latin typeface="Times New Roman Bold"/>
                <a:ea typeface="Times New Roman Bold"/>
                <a:cs typeface="Times New Roman Bold"/>
                <a:sym typeface="Times New Roman Bold"/>
              </a:rPr>
              <a:t>The Great Story:  </a:t>
            </a:r>
            <a:r>
              <a:rPr sz="2800">
                <a:latin typeface="Times New Roman Bold"/>
                <a:ea typeface="Times New Roman Bold"/>
                <a:cs typeface="Times New Roman Bold"/>
                <a:sym typeface="Times New Roman Bold"/>
                <a:hlinkClick r:id="rId3" invalidUrl="" action="" tgtFrame="" tooltip="" history="1" highlightClick="0" endSnd="0"/>
              </a:rPr>
              <a:t>http://www.thegreatstory.org/</a:t>
            </a:r>
            <a:endParaRPr sz="2800">
              <a:latin typeface="Times New Roman"/>
              <a:ea typeface="Times New Roman"/>
              <a:cs typeface="Times New Roman"/>
              <a:sym typeface="Times New Roman"/>
            </a:endParaRPr>
          </a:p>
          <a:p>
            <a:pPr lvl="0">
              <a:lnSpc>
                <a:spcPct val="90000"/>
              </a:lnSpc>
              <a:spcBef>
                <a:spcPts val="600"/>
              </a:spcBef>
              <a:buSzTx/>
              <a:buNone/>
              <a:defRPr sz="1800"/>
            </a:pPr>
            <a:r>
              <a:rPr sz="2800">
                <a:latin typeface="Times New Roman"/>
                <a:ea typeface="Times New Roman"/>
                <a:cs typeface="Times New Roman"/>
                <a:sym typeface="Times New Roman"/>
              </a:rPr>
              <a:t>	Michael Dowd, UCC pastor, and science writer Connie Barlow (married team) tell the 14 billion year science-based sacred story of cosmic genesis.</a:t>
            </a:r>
            <a:endParaRPr sz="2800">
              <a:latin typeface="Times New Roman"/>
              <a:ea typeface="Times New Roman"/>
              <a:cs typeface="Times New Roman"/>
              <a:sym typeface="Times New Roman"/>
            </a:endParaRPr>
          </a:p>
          <a:p>
            <a:pPr lvl="0">
              <a:lnSpc>
                <a:spcPct val="90000"/>
              </a:lnSpc>
              <a:buFont typeface="Times New Roman"/>
              <a:buChar char="•"/>
              <a:defRPr sz="1800"/>
            </a:pPr>
            <a:endParaRPr sz="2800">
              <a:latin typeface="Times New Roman"/>
              <a:ea typeface="Times New Roman"/>
              <a:cs typeface="Times New Roman"/>
              <a:sym typeface="Times New Roman"/>
            </a:endParaRPr>
          </a:p>
          <a:p>
            <a:pPr lvl="0" marL="300037" indent="-300037">
              <a:lnSpc>
                <a:spcPct val="90000"/>
              </a:lnSpc>
              <a:spcBef>
                <a:spcPts val="600"/>
              </a:spcBef>
              <a:buFont typeface="Times New Roman"/>
              <a:buChar char="•"/>
              <a:defRPr sz="1800"/>
            </a:pPr>
            <a:r>
              <a:rPr sz="2800">
                <a:latin typeface="Times New Roman Bold"/>
                <a:ea typeface="Times New Roman Bold"/>
                <a:cs typeface="Times New Roman Bold"/>
                <a:sym typeface="Times New Roman Bold"/>
              </a:rPr>
              <a:t>Interdisciplinary Encyclopedia:  </a:t>
            </a:r>
            <a:r>
              <a:rPr sz="2800">
                <a:latin typeface="Times New Roman Bold"/>
                <a:ea typeface="Times New Roman Bold"/>
                <a:cs typeface="Times New Roman Bold"/>
                <a:sym typeface="Times New Roman Bold"/>
                <a:hlinkClick r:id="rId4" invalidUrl="" action="" tgtFrame="" tooltip="" history="1" highlightClick="0" endSnd="0"/>
              </a:rPr>
              <a:t>http://www.disf.org/en/default.asp</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13">
                                            <p:txEl>
                                              <p:pRg st="1" end="1"/>
                                            </p:txEl>
                                          </p:spTgt>
                                        </p:tgtEl>
                                        <p:attrNameLst>
                                          <p:attrName>style.visibility</p:attrName>
                                        </p:attrNameLst>
                                      </p:cBhvr>
                                      <p:to>
                                        <p:strVal val="visible"/>
                                      </p:to>
                                    </p:set>
                                    <p:animEffect filter="fade" transition="in">
                                      <p:cBhvr>
                                        <p:cTn id="7" dur="500"/>
                                        <p:tgtEl>
                                          <p:spTgt spid="113">
                                            <p:txEl>
                                              <p:pRg st="1" end="1"/>
                                            </p:txEl>
                                          </p:spTgt>
                                        </p:tgtEl>
                                      </p:cBhvr>
                                    </p:animEffect>
                                  </p:childTnLst>
                                </p:cTn>
                              </p:par>
                            </p:childTnLst>
                          </p:cTn>
                        </p:par>
                        <p:par>
                          <p:cTn id="8" fill="hold">
                            <p:stCondLst>
                              <p:cond delay="500"/>
                            </p:stCondLst>
                            <p:childTnLst>
                              <p:par>
                                <p:cTn id="9" nodeType="afterEffect" presetClass="entr" presetSubtype="0" presetID="10" grpId="1" fill="hold">
                                  <p:stCondLst>
                                    <p:cond delay="0"/>
                                  </p:stCondLst>
                                  <p:iterate type="el" backwards="0">
                                    <p:tmAbs val="0"/>
                                  </p:iterate>
                                  <p:childTnLst>
                                    <p:set>
                                      <p:cBhvr>
                                        <p:cTn id="10" fill="hold"/>
                                        <p:tgtEl>
                                          <p:spTgt spid="113">
                                            <p:txEl>
                                              <p:pRg st="2" end="2"/>
                                            </p:txEl>
                                          </p:spTgt>
                                        </p:tgtEl>
                                        <p:attrNameLst>
                                          <p:attrName>style.visibility</p:attrName>
                                        </p:attrNameLst>
                                      </p:cBhvr>
                                      <p:to>
                                        <p:strVal val="visible"/>
                                      </p:to>
                                    </p:set>
                                    <p:animEffect filter="fade" transition="in">
                                      <p:cBhvr>
                                        <p:cTn id="11" dur="500"/>
                                        <p:tgtEl>
                                          <p:spTgt spid="11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nodeType="clickEffect" presetClass="entr" presetSubtype="0" presetID="10" grpId="1" fill="hold">
                                  <p:stCondLst>
                                    <p:cond delay="0"/>
                                  </p:stCondLst>
                                  <p:iterate type="el" backwards="0">
                                    <p:tmAbs val="0"/>
                                  </p:iterate>
                                  <p:childTnLst>
                                    <p:set>
                                      <p:cBhvr>
                                        <p:cTn id="15" fill="hold"/>
                                        <p:tgtEl>
                                          <p:spTgt spid="113">
                                            <p:txEl>
                                              <p:pRg st="3" end="3"/>
                                            </p:txEl>
                                          </p:spTgt>
                                        </p:tgtEl>
                                        <p:attrNameLst>
                                          <p:attrName>style.visibility</p:attrName>
                                        </p:attrNameLst>
                                      </p:cBhvr>
                                      <p:to>
                                        <p:strVal val="visible"/>
                                      </p:to>
                                    </p:set>
                                    <p:animEffect filter="fade" transition="in">
                                      <p:cBhvr>
                                        <p:cTn id="16" dur="500"/>
                                        <p:tgtEl>
                                          <p:spTgt spid="113">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3" grpId="1"/>
    </p:bldLst>
  </p:timing>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15" name="SKYDIVE2.jpg" descr="SKYDIVE2"/>
          <p:cNvPicPr/>
          <p:nvPr/>
        </p:nvPicPr>
        <p:blipFill>
          <a:blip r:embed="rId2">
            <a:extLst/>
          </a:blip>
          <a:stretch>
            <a:fillRect/>
          </a:stretch>
        </p:blipFill>
        <p:spPr>
          <a:xfrm>
            <a:off x="1066800" y="1371600"/>
            <a:ext cx="7010400" cy="5156200"/>
          </a:xfrm>
          <a:prstGeom prst="rect">
            <a:avLst/>
          </a:prstGeom>
          <a:ln w="38100">
            <a:solidFill/>
            <a:round/>
          </a:ln>
        </p:spPr>
      </p:pic>
      <p:sp>
        <p:nvSpPr>
          <p:cNvPr id="116" name="Shape 116"/>
          <p:cNvSpPr/>
          <p:nvPr>
            <p:ph type="title" idx="4294967295"/>
          </p:nvPr>
        </p:nvSpPr>
        <p:spPr>
          <a:xfrm>
            <a:off x="457200" y="381000"/>
            <a:ext cx="8229600" cy="762000"/>
          </a:xfrm>
          <a:prstGeom prst="rect">
            <a:avLst/>
          </a:prstGeom>
          <a:solidFill>
            <a:srgbClr val="DDDDDD"/>
          </a:solidFill>
          <a:ln w="19050">
            <a:solidFill>
              <a:srgbClr val="0000FF"/>
            </a:solidFill>
            <a:round/>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latin typeface="Book Antiqua"/>
                <a:ea typeface="Book Antiqua"/>
                <a:cs typeface="Book Antiqua"/>
                <a:sym typeface="Book Antiqua"/>
              </a:rPr>
              <a:t>Is </a:t>
            </a:r>
            <a:r>
              <a:rPr sz="4000"/>
              <a:t>“</a:t>
            </a:r>
            <a:r>
              <a:rPr sz="4000">
                <a:latin typeface="Book Antiqua"/>
                <a:ea typeface="Book Antiqua"/>
                <a:cs typeface="Book Antiqua"/>
                <a:sym typeface="Book Antiqua"/>
              </a:rPr>
              <a:t>gravity</a:t>
            </a:r>
            <a:r>
              <a:rPr sz="4000"/>
              <a:t>”</a:t>
            </a:r>
            <a:r>
              <a:rPr sz="4000">
                <a:latin typeface="Book Antiqua"/>
                <a:ea typeface="Book Antiqua"/>
                <a:cs typeface="Book Antiqua"/>
                <a:sym typeface="Book Antiqua"/>
              </a:rPr>
              <a:t> a fact or a theory?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nodeType="afterEffect" presetClass="entr" presetSubtype="1" presetID="7" grpId="1" fill="hold">
                                  <p:stCondLst>
                                    <p:cond delay="0"/>
                                  </p:stCondLst>
                                  <p:iterate type="el" backwards="0">
                                    <p:tmAbs val="0"/>
                                  </p:iterate>
                                  <p:childTnLst>
                                    <p:set>
                                      <p:cBhvr>
                                        <p:cTn id="6" fill="hold"/>
                                        <p:tgtEl>
                                          <p:spTgt spid="115"/>
                                        </p:tgtEl>
                                        <p:attrNameLst>
                                          <p:attrName>style.visibility</p:attrName>
                                        </p:attrNameLst>
                                      </p:cBhvr>
                                      <p:to>
                                        <p:strVal val="visible"/>
                                      </p:to>
                                    </p:set>
                                    <p:anim calcmode="lin" valueType="num">
                                      <p:cBhvr>
                                        <p:cTn id="7" dur="2000" fill="hold"/>
                                        <p:tgtEl>
                                          <p:spTgt spid="115"/>
                                        </p:tgtEl>
                                        <p:attrNameLst>
                                          <p:attrName>ppt_x</p:attrName>
                                        </p:attrNameLst>
                                      </p:cBhvr>
                                      <p:tavLst>
                                        <p:tav tm="0">
                                          <p:val>
                                            <p:strVal val="#ppt_x"/>
                                          </p:val>
                                        </p:tav>
                                        <p:tav tm="100000">
                                          <p:val>
                                            <p:strVal val="#ppt_x"/>
                                          </p:val>
                                        </p:tav>
                                      </p:tavLst>
                                    </p:anim>
                                    <p:anim calcmode="lin" valueType="num">
                                      <p:cBhvr>
                                        <p:cTn id="8" dur="2000" fill="hold"/>
                                        <p:tgtEl>
                                          <p:spTgt spid="1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5"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pic>
        <p:nvPicPr>
          <p:cNvPr id="118" name="SKYDIVE2.jpg" descr="SKYDIVE2"/>
          <p:cNvPicPr/>
          <p:nvPr/>
        </p:nvPicPr>
        <p:blipFill>
          <a:blip r:embed="rId2">
            <a:extLst/>
          </a:blip>
          <a:stretch>
            <a:fillRect/>
          </a:stretch>
        </p:blipFill>
        <p:spPr>
          <a:xfrm>
            <a:off x="4114800" y="1828800"/>
            <a:ext cx="5029200" cy="3897313"/>
          </a:xfrm>
          <a:prstGeom prst="rect">
            <a:avLst/>
          </a:prstGeom>
          <a:ln w="38100">
            <a:solidFill>
              <a:srgbClr val="FFFFFF"/>
            </a:solidFill>
            <a:round/>
          </a:ln>
        </p:spPr>
      </p:pic>
      <p:sp>
        <p:nvSpPr>
          <p:cNvPr id="119" name="Shape 119"/>
          <p:cNvSpPr/>
          <p:nvPr>
            <p:ph type="title" idx="4294967295"/>
          </p:nvPr>
        </p:nvSpPr>
        <p:spPr>
          <a:xfrm>
            <a:off x="1447800" y="381000"/>
            <a:ext cx="6019800" cy="762000"/>
          </a:xfrm>
          <a:prstGeom prst="rect">
            <a:avLst/>
          </a:prstGeom>
          <a:solidFill>
            <a:srgbClr val="99CCFF"/>
          </a:solidFill>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latin typeface="Book Antiqua"/>
                <a:ea typeface="Book Antiqua"/>
                <a:cs typeface="Book Antiqua"/>
                <a:sym typeface="Book Antiqua"/>
              </a:defRPr>
            </a:lvl1pPr>
          </a:lstStyle>
          <a:p>
            <a:pPr lvl="0">
              <a:defRPr sz="1800"/>
            </a:pPr>
            <a:r>
              <a:rPr sz="4000"/>
              <a:t>What is happening here?</a:t>
            </a:r>
          </a:p>
        </p:txBody>
      </p:sp>
      <p:sp>
        <p:nvSpPr>
          <p:cNvPr id="120" name="Shape 120"/>
          <p:cNvSpPr/>
          <p:nvPr/>
        </p:nvSpPr>
        <p:spPr>
          <a:xfrm>
            <a:off x="152400" y="1371600"/>
            <a:ext cx="3810000" cy="5073650"/>
          </a:xfrm>
          <a:prstGeom prst="rect">
            <a:avLst/>
          </a:prstGeom>
          <a:solidFill>
            <a:srgbClr val="99CCFF"/>
          </a:solidFill>
          <a:ln w="19050">
            <a:solidFill>
              <a:srgbClr val="FFFFFF"/>
            </a:solidFill>
            <a:round/>
          </a:ln>
          <a:extLst>
            <a:ext uri="{C572A759-6A51-4108-AA02-DFA0A04FC94B}">
              <ma14:wrappingTextBoxFlag xmlns:ma14="http://schemas.microsoft.com/office/mac/drawingml/2011/main" val="1"/>
            </a:ext>
          </a:extLst>
        </p:spPr>
        <p:txBody>
          <a:bodyPr lIns="0" tIns="0" rIns="0" bIns="0">
            <a:spAutoFit/>
          </a:bodyPr>
          <a:lstStyle/>
          <a:p>
            <a:pPr lvl="0">
              <a:spcBef>
                <a:spcPts val="1300"/>
              </a:spcBef>
            </a:pPr>
            <a:r>
              <a:rPr sz="2200">
                <a:latin typeface="Book Antiqua"/>
                <a:ea typeface="Book Antiqua"/>
                <a:cs typeface="Book Antiqua"/>
                <a:sym typeface="Book Antiqua"/>
              </a:rPr>
              <a:t>We see only a snapshot, so maybe they are stationary in the air</a:t>
            </a:r>
            <a:endParaRPr sz="2200">
              <a:latin typeface="Book Antiqua"/>
              <a:ea typeface="Book Antiqua"/>
              <a:cs typeface="Book Antiqua"/>
              <a:sym typeface="Book Antiqua"/>
            </a:endParaRPr>
          </a:p>
          <a:p>
            <a:pPr lvl="0">
              <a:spcBef>
                <a:spcPts val="1300"/>
              </a:spcBef>
            </a:pPr>
            <a:r>
              <a:rPr sz="2200">
                <a:latin typeface="Book Antiqua"/>
                <a:ea typeface="Book Antiqua"/>
                <a:cs typeface="Book Antiqua"/>
                <a:sym typeface="Book Antiqua"/>
              </a:rPr>
              <a:t>Two skydivers are in free fall</a:t>
            </a:r>
            <a:endParaRPr sz="2200">
              <a:latin typeface="Book Antiqua"/>
              <a:ea typeface="Book Antiqua"/>
              <a:cs typeface="Book Antiqua"/>
              <a:sym typeface="Book Antiqua"/>
            </a:endParaRPr>
          </a:p>
          <a:p>
            <a:pPr lvl="0">
              <a:spcBef>
                <a:spcPts val="1300"/>
              </a:spcBef>
            </a:pPr>
            <a:r>
              <a:rPr sz="2200">
                <a:latin typeface="Book Antiqua"/>
                <a:ea typeface="Book Antiqua"/>
                <a:cs typeface="Book Antiqua"/>
                <a:sym typeface="Book Antiqua"/>
              </a:rPr>
              <a:t>Heavy objects are seeking their natural “place”  -- earth (Aristotle)</a:t>
            </a:r>
            <a:endParaRPr sz="2200">
              <a:latin typeface="Book Antiqua"/>
              <a:ea typeface="Book Antiqua"/>
              <a:cs typeface="Book Antiqua"/>
              <a:sym typeface="Book Antiqua"/>
            </a:endParaRPr>
          </a:p>
          <a:p>
            <a:pPr lvl="0">
              <a:spcBef>
                <a:spcPts val="1300"/>
              </a:spcBef>
            </a:pPr>
            <a:r>
              <a:rPr sz="2200">
                <a:latin typeface="Book Antiqua"/>
                <a:ea typeface="Book Antiqua"/>
                <a:cs typeface="Book Antiqua"/>
                <a:sym typeface="Book Antiqua"/>
              </a:rPr>
              <a:t>God is willing their fall through the air (theistic voluntarism)</a:t>
            </a:r>
            <a:endParaRPr sz="2200">
              <a:latin typeface="Book Antiqua"/>
              <a:ea typeface="Book Antiqua"/>
              <a:cs typeface="Book Antiqua"/>
              <a:sym typeface="Book Antiqua"/>
            </a:endParaRPr>
          </a:p>
          <a:p>
            <a:pPr lvl="0">
              <a:spcBef>
                <a:spcPts val="1300"/>
              </a:spcBef>
            </a:pPr>
            <a:r>
              <a:rPr sz="2200">
                <a:latin typeface="Book Antiqua"/>
                <a:ea typeface="Book Antiqua"/>
                <a:cs typeface="Book Antiqua"/>
                <a:sym typeface="Book Antiqua"/>
              </a:rPr>
              <a:t>Gravity is pulling them down against air resistance (Newton)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9" presetID="15" grpId="1" fill="hold">
                                  <p:stCondLst>
                                    <p:cond delay="0"/>
                                  </p:stCondLst>
                                  <p:iterate type="el" backwards="0">
                                    <p:tmAbs val="0"/>
                                  </p:iterate>
                                  <p:childTnLst>
                                    <p:set>
                                      <p:cBhvr>
                                        <p:cTn id="6" fill="hold"/>
                                        <p:tgtEl>
                                          <p:spTgt spid="118"/>
                                        </p:tgtEl>
                                        <p:attrNameLst>
                                          <p:attrName>style.visibility</p:attrName>
                                        </p:attrNameLst>
                                      </p:cBhvr>
                                      <p:to>
                                        <p:strVal val="visible"/>
                                      </p:to>
                                    </p:set>
                                    <p:anim calcmode="lin" valueType="num">
                                      <p:cBhvr>
                                        <p:cTn id="7" dur="1600" fill="hold"/>
                                        <p:tgtEl>
                                          <p:spTgt spid="118"/>
                                        </p:tgtEl>
                                        <p:attrNameLst>
                                          <p:attrName>ppt_w</p:attrName>
                                        </p:attrNameLst>
                                      </p:cBhvr>
                                      <p:tavLst>
                                        <p:tav tm="0">
                                          <p:val>
                                            <p:fltVal val="0"/>
                                          </p:val>
                                        </p:tav>
                                        <p:tav tm="100000">
                                          <p:val>
                                            <p:strVal val="#ppt_w"/>
                                          </p:val>
                                        </p:tav>
                                      </p:tavLst>
                                    </p:anim>
                                    <p:anim calcmode="lin" valueType="num">
                                      <p:cBhvr>
                                        <p:cTn id="8" dur="1600" fill="hold"/>
                                        <p:tgtEl>
                                          <p:spTgt spid="118"/>
                                        </p:tgtEl>
                                        <p:attrNameLst>
                                          <p:attrName>ppt_h</p:attrName>
                                        </p:attrNameLst>
                                      </p:cBhvr>
                                      <p:tavLst>
                                        <p:tav tm="0">
                                          <p:val>
                                            <p:fltVal val="0"/>
                                          </p:val>
                                        </p:tav>
                                        <p:tav tm="100000">
                                          <p:val>
                                            <p:strVal val="#ppt_h"/>
                                          </p:val>
                                        </p:tav>
                                      </p:tavLst>
                                    </p:anim>
                                    <p:anim calcmode="lin" valueType="num">
                                      <p:cBhvr>
                                        <p:cTn id="9" dur="1600" fill="hold"/>
                                        <p:tgtEl>
                                          <p:spTgt spid="118"/>
                                        </p:tgtEl>
                                        <p:attrNameLst>
                                          <p:attrName>ppt_x</p:attrName>
                                        </p:attrNameLst>
                                      </p:cBhvr>
                                      <p:tavLst>
                                        <p:tav tm="0" fmla="#ppt_x+(cos(-2*pi*(1-$))*-#ppt_x-sin(-2*pi*(1-$))*(1-#ppt_y))*(1-$)">
                                          <p:val>
                                            <p:fltVal val="0"/>
                                          </p:val>
                                        </p:tav>
                                        <p:tav tm="100000">
                                          <p:val>
                                            <p:fltVal val="1"/>
                                          </p:val>
                                        </p:tav>
                                      </p:tavLst>
                                    </p:anim>
                                    <p:anim calcmode="lin" valueType="num">
                                      <p:cBhvr>
                                        <p:cTn id="10" dur="1600" fill="hold"/>
                                        <p:tgtEl>
                                          <p:spTgt spid="118"/>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600"/>
                            </p:stCondLst>
                            <p:childTnLst>
                              <p:par>
                                <p:cTn id="12" nodeType="afterEffect" presetClass="entr" presetSubtype="0" presetID="10" grpId="2" fill="hold">
                                  <p:stCondLst>
                                    <p:cond delay="0"/>
                                  </p:stCondLst>
                                  <p:iterate type="el" backwards="0">
                                    <p:tmAbs val="0"/>
                                  </p:iterate>
                                  <p:childTnLst>
                                    <p:set>
                                      <p:cBhvr>
                                        <p:cTn id="13" fill="hold"/>
                                        <p:tgtEl>
                                          <p:spTgt spid="120">
                                            <p:bg/>
                                          </p:spTgt>
                                        </p:tgtEl>
                                        <p:attrNameLst>
                                          <p:attrName>style.visibility</p:attrName>
                                        </p:attrNameLst>
                                      </p:cBhvr>
                                      <p:to>
                                        <p:strVal val="visible"/>
                                      </p:to>
                                    </p:set>
                                    <p:animEffect filter="fade" transition="in">
                                      <p:cBhvr>
                                        <p:cTn id="14" dur="2000"/>
                                        <p:tgtEl>
                                          <p:spTgt spid="120">
                                            <p:bg/>
                                          </p:spTgt>
                                        </p:tgtEl>
                                      </p:cBhvr>
                                    </p:animEffect>
                                  </p:childTnLst>
                                </p:cTn>
                              </p:par>
                              <p:par>
                                <p:cTn id="15" presetClass="entr" presetSubtype="0" presetID="10" grpId="2" fill="hold">
                                  <p:stCondLst>
                                    <p:cond delay="0"/>
                                  </p:stCondLst>
                                  <p:iterate type="el" backwards="0">
                                    <p:tmAbs val="0"/>
                                  </p:iterate>
                                  <p:childTnLst>
                                    <p:set>
                                      <p:cBhvr>
                                        <p:cTn id="16" fill="hold"/>
                                        <p:tgtEl>
                                          <p:spTgt spid="120">
                                            <p:txEl>
                                              <p:pRg st="0" end="0"/>
                                            </p:txEl>
                                          </p:spTgt>
                                        </p:tgtEl>
                                        <p:attrNameLst>
                                          <p:attrName>style.visibility</p:attrName>
                                        </p:attrNameLst>
                                      </p:cBhvr>
                                      <p:to>
                                        <p:strVal val="visible"/>
                                      </p:to>
                                    </p:set>
                                    <p:animEffect filter="fade" transition="in">
                                      <p:cBhvr>
                                        <p:cTn id="17" dur="2000"/>
                                        <p:tgtEl>
                                          <p:spTgt spid="12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nodeType="clickEffect" presetClass="entr" presetSubtype="0" presetID="10" grpId="2" fill="hold">
                                  <p:stCondLst>
                                    <p:cond delay="0"/>
                                  </p:stCondLst>
                                  <p:iterate type="el" backwards="0">
                                    <p:tmAbs val="0"/>
                                  </p:iterate>
                                  <p:childTnLst>
                                    <p:set>
                                      <p:cBhvr>
                                        <p:cTn id="21" fill="hold"/>
                                        <p:tgtEl>
                                          <p:spTgt spid="120">
                                            <p:txEl>
                                              <p:pRg st="1" end="1"/>
                                            </p:txEl>
                                          </p:spTgt>
                                        </p:tgtEl>
                                        <p:attrNameLst>
                                          <p:attrName>style.visibility</p:attrName>
                                        </p:attrNameLst>
                                      </p:cBhvr>
                                      <p:to>
                                        <p:strVal val="visible"/>
                                      </p:to>
                                    </p:set>
                                    <p:animEffect filter="fade" transition="in">
                                      <p:cBhvr>
                                        <p:cTn id="22" dur="2000"/>
                                        <p:tgtEl>
                                          <p:spTgt spid="120">
                                            <p:txEl>
                                              <p:pRg st="1" end="1"/>
                                            </p:txEl>
                                          </p:spTgt>
                                        </p:tgtEl>
                                      </p:cBhvr>
                                    </p:animEffect>
                                  </p:childTnLst>
                                </p:cTn>
                              </p:par>
                            </p:childTnLst>
                          </p:cTn>
                        </p:par>
                        <p:par>
                          <p:cTn id="23" fill="hold">
                            <p:stCondLst>
                              <p:cond delay="2000"/>
                            </p:stCondLst>
                            <p:childTnLst>
                              <p:par>
                                <p:cTn id="24" nodeType="afterEffect" presetClass="entr" presetSubtype="0" presetID="10" grpId="2" fill="hold">
                                  <p:stCondLst>
                                    <p:cond delay="0"/>
                                  </p:stCondLst>
                                  <p:iterate type="el" backwards="0">
                                    <p:tmAbs val="0"/>
                                  </p:iterate>
                                  <p:childTnLst>
                                    <p:set>
                                      <p:cBhvr>
                                        <p:cTn id="25" fill="hold"/>
                                        <p:tgtEl>
                                          <p:spTgt spid="120">
                                            <p:txEl>
                                              <p:pRg st="2" end="2"/>
                                            </p:txEl>
                                          </p:spTgt>
                                        </p:tgtEl>
                                        <p:attrNameLst>
                                          <p:attrName>style.visibility</p:attrName>
                                        </p:attrNameLst>
                                      </p:cBhvr>
                                      <p:to>
                                        <p:strVal val="visible"/>
                                      </p:to>
                                    </p:set>
                                    <p:animEffect filter="fade" transition="in">
                                      <p:cBhvr>
                                        <p:cTn id="26" dur="2000"/>
                                        <p:tgtEl>
                                          <p:spTgt spid="120">
                                            <p:txEl>
                                              <p:pRg st="2" end="2"/>
                                            </p:txEl>
                                          </p:spTgt>
                                        </p:tgtEl>
                                      </p:cBhvr>
                                    </p:animEffect>
                                  </p:childTnLst>
                                </p:cTn>
                              </p:par>
                            </p:childTnLst>
                          </p:cTn>
                        </p:par>
                        <p:par>
                          <p:cTn id="27" fill="hold">
                            <p:stCondLst>
                              <p:cond delay="4000"/>
                            </p:stCondLst>
                            <p:childTnLst>
                              <p:par>
                                <p:cTn id="28" nodeType="afterEffect" presetClass="entr" presetSubtype="0" presetID="10" grpId="2" fill="hold">
                                  <p:stCondLst>
                                    <p:cond delay="0"/>
                                  </p:stCondLst>
                                  <p:iterate type="el" backwards="0">
                                    <p:tmAbs val="0"/>
                                  </p:iterate>
                                  <p:childTnLst>
                                    <p:set>
                                      <p:cBhvr>
                                        <p:cTn id="29" fill="hold"/>
                                        <p:tgtEl>
                                          <p:spTgt spid="120">
                                            <p:txEl>
                                              <p:pRg st="3" end="3"/>
                                            </p:txEl>
                                          </p:spTgt>
                                        </p:tgtEl>
                                        <p:attrNameLst>
                                          <p:attrName>style.visibility</p:attrName>
                                        </p:attrNameLst>
                                      </p:cBhvr>
                                      <p:to>
                                        <p:strVal val="visible"/>
                                      </p:to>
                                    </p:set>
                                    <p:animEffect filter="fade" transition="in">
                                      <p:cBhvr>
                                        <p:cTn id="30" dur="2000"/>
                                        <p:tgtEl>
                                          <p:spTgt spid="120">
                                            <p:txEl>
                                              <p:pRg st="3" end="3"/>
                                            </p:txEl>
                                          </p:spTgt>
                                        </p:tgtEl>
                                      </p:cBhvr>
                                    </p:animEffect>
                                  </p:childTnLst>
                                </p:cTn>
                              </p:par>
                            </p:childTnLst>
                          </p:cTn>
                        </p:par>
                        <p:par>
                          <p:cTn id="31" fill="hold">
                            <p:stCondLst>
                              <p:cond delay="6000"/>
                            </p:stCondLst>
                            <p:childTnLst>
                              <p:par>
                                <p:cTn id="32" nodeType="afterEffect" presetClass="entr" presetSubtype="0" presetID="10" grpId="2" fill="hold">
                                  <p:stCondLst>
                                    <p:cond delay="0"/>
                                  </p:stCondLst>
                                  <p:iterate type="el" backwards="0">
                                    <p:tmAbs val="0"/>
                                  </p:iterate>
                                  <p:childTnLst>
                                    <p:set>
                                      <p:cBhvr>
                                        <p:cTn id="33" fill="hold"/>
                                        <p:tgtEl>
                                          <p:spTgt spid="120">
                                            <p:txEl>
                                              <p:pRg st="4" end="4"/>
                                            </p:txEl>
                                          </p:spTgt>
                                        </p:tgtEl>
                                        <p:attrNameLst>
                                          <p:attrName>style.visibility</p:attrName>
                                        </p:attrNameLst>
                                      </p:cBhvr>
                                      <p:to>
                                        <p:strVal val="visible"/>
                                      </p:to>
                                    </p:set>
                                    <p:animEffect filter="fade" transition="in">
                                      <p:cBhvr>
                                        <p:cTn id="34" dur="2000"/>
                                        <p:tgtEl>
                                          <p:spTgt spid="12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8" grpId="1"/>
      <p:bldP build="p" bldLvl="5" animBg="1" rev="0" advAuto="0" spid="120" grpId="2"/>
    </p:bldLst>
  </p:timing>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bg>
      <p:bgPr>
        <a:solidFill>
          <a:srgbClr val="000000"/>
        </a:solidFill>
      </p:bgPr>
    </p:bg>
    <p:spTree>
      <p:nvGrpSpPr>
        <p:cNvPr id="1" name=""/>
        <p:cNvGrpSpPr/>
        <p:nvPr/>
      </p:nvGrpSpPr>
      <p:grpSpPr>
        <a:xfrm>
          <a:off x="0" y="0"/>
          <a:ext cx="0" cy="0"/>
          <a:chOff x="0" y="0"/>
          <a:chExt cx="0" cy="0"/>
        </a:xfrm>
      </p:grpSpPr>
      <p:sp>
        <p:nvSpPr>
          <p:cNvPr id="122" name="Shape 122"/>
          <p:cNvSpPr/>
          <p:nvPr>
            <p:ph type="title" idx="4294967295"/>
          </p:nvPr>
        </p:nvSpPr>
        <p:spPr>
          <a:xfrm>
            <a:off x="457200" y="381000"/>
            <a:ext cx="8229600" cy="762000"/>
          </a:xfrm>
          <a:prstGeom prst="rect">
            <a:avLst/>
          </a:prstGeom>
          <a:solidFill>
            <a:srgbClr val="99CCFF"/>
          </a:solidFill>
          <a:ln w="25400">
            <a:solidFill>
              <a:srgbClr val="FFFFFF"/>
            </a:solidFill>
            <a:round/>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defRPr sz="4000">
                <a:latin typeface="Book Antiqua"/>
                <a:ea typeface="Book Antiqua"/>
                <a:cs typeface="Book Antiqua"/>
                <a:sym typeface="Book Antiqua"/>
              </a:defRPr>
            </a:lvl1pPr>
          </a:lstStyle>
          <a:p>
            <a:pPr lvl="0">
              <a:defRPr sz="1800"/>
            </a:pPr>
            <a:r>
              <a:rPr sz="4000"/>
              <a:t>What is happening here?</a:t>
            </a:r>
          </a:p>
        </p:txBody>
      </p:sp>
      <p:pic>
        <p:nvPicPr>
          <p:cNvPr id="123" name="SKYDIVE2.jpg" descr="SKYDIVE2"/>
          <p:cNvPicPr/>
          <p:nvPr/>
        </p:nvPicPr>
        <p:blipFill>
          <a:blip r:embed="rId2">
            <a:extLst/>
          </a:blip>
          <a:stretch>
            <a:fillRect/>
          </a:stretch>
        </p:blipFill>
        <p:spPr>
          <a:xfrm>
            <a:off x="4191000" y="1828800"/>
            <a:ext cx="4800600" cy="3719513"/>
          </a:xfrm>
          <a:prstGeom prst="rect">
            <a:avLst/>
          </a:prstGeom>
          <a:ln w="19050">
            <a:solidFill>
              <a:srgbClr val="FFFFFF"/>
            </a:solidFill>
            <a:round/>
          </a:ln>
        </p:spPr>
      </p:pic>
      <p:sp>
        <p:nvSpPr>
          <p:cNvPr id="124" name="Shape 124"/>
          <p:cNvSpPr/>
          <p:nvPr/>
        </p:nvSpPr>
        <p:spPr>
          <a:xfrm>
            <a:off x="228600" y="1524000"/>
            <a:ext cx="3810000" cy="4014470"/>
          </a:xfrm>
          <a:prstGeom prst="rect">
            <a:avLst/>
          </a:prstGeom>
          <a:solidFill>
            <a:srgbClr val="99CCFF"/>
          </a:solidFill>
          <a:ln w="19050">
            <a:solidFill>
              <a:srgbClr val="FFFFFF"/>
            </a:solidFill>
            <a:round/>
          </a:ln>
          <a:extLst>
            <a:ext uri="{C572A759-6A51-4108-AA02-DFA0A04FC94B}">
              <ma14:wrappingTextBoxFlag xmlns:ma14="http://schemas.microsoft.com/office/mac/drawingml/2011/main" val="1"/>
            </a:ext>
          </a:extLst>
        </p:spPr>
        <p:txBody>
          <a:bodyPr lIns="0" tIns="0" rIns="0" bIns="0">
            <a:spAutoFit/>
          </a:bodyPr>
          <a:lstStyle/>
          <a:p>
            <a:pPr lvl="0" algn="ctr">
              <a:spcBef>
                <a:spcPts val="1600"/>
              </a:spcBef>
            </a:pPr>
            <a:r>
              <a:rPr sz="2800">
                <a:latin typeface="Times New Roman Bold"/>
                <a:ea typeface="Times New Roman Bold"/>
                <a:cs typeface="Times New Roman Bold"/>
                <a:sym typeface="Times New Roman Bold"/>
              </a:rPr>
              <a:t>Scientific theory:</a:t>
            </a:r>
            <a:endParaRPr sz="2800">
              <a:latin typeface="Times New Roman"/>
              <a:ea typeface="Times New Roman"/>
              <a:cs typeface="Times New Roman"/>
              <a:sym typeface="Times New Roman"/>
            </a:endParaRPr>
          </a:p>
          <a:p>
            <a:pPr lvl="0">
              <a:spcBef>
                <a:spcPts val="1400"/>
              </a:spcBef>
            </a:pPr>
            <a:r>
              <a:rPr sz="2400">
                <a:latin typeface="Book Antiqua"/>
                <a:ea typeface="Book Antiqua"/>
                <a:cs typeface="Book Antiqua"/>
                <a:sym typeface="Book Antiqua"/>
              </a:rPr>
              <a:t>Two skydivers are being pulled toward the earth by a force proportional to the product of their masses and inversely proportional to the square of the distance between their centers (Newton’s Law), slowed by air resistance.</a:t>
            </a:r>
          </a:p>
        </p:txBody>
      </p:sp>
      <p:sp>
        <p:nvSpPr>
          <p:cNvPr id="125" name="Shape 125"/>
          <p:cNvSpPr/>
          <p:nvPr/>
        </p:nvSpPr>
        <p:spPr>
          <a:xfrm>
            <a:off x="1676400" y="6172200"/>
            <a:ext cx="6019800" cy="542290"/>
          </a:xfrm>
          <a:prstGeom prst="rect">
            <a:avLst/>
          </a:prstGeom>
          <a:solidFill>
            <a:srgbClr val="99CCFF"/>
          </a:solidFill>
          <a:ln w="19050">
            <a:solidFill>
              <a:srgbClr val="FFFFFF"/>
            </a:solidFill>
            <a:round/>
          </a:ln>
          <a:extLst>
            <a:ext uri="{C572A759-6A51-4108-AA02-DFA0A04FC94B}">
              <ma14:wrappingTextBoxFlag xmlns:ma14="http://schemas.microsoft.com/office/mac/drawingml/2011/main" val="1"/>
            </a:ext>
          </a:extLst>
        </p:spPr>
        <p:txBody>
          <a:bodyPr lIns="0" tIns="0" rIns="0" bIns="0">
            <a:spAutoFit/>
          </a:bodyPr>
          <a:lstStyle>
            <a:lvl1pPr>
              <a:spcBef>
                <a:spcPts val="1600"/>
              </a:spcBef>
              <a:defRPr sz="2800">
                <a:latin typeface="Book Antiqua"/>
                <a:ea typeface="Book Antiqua"/>
                <a:cs typeface="Book Antiqua"/>
                <a:sym typeface="Book Antiqua"/>
              </a:defRPr>
            </a:lvl1pPr>
          </a:lstStyle>
          <a:p>
            <a:pPr lvl="0">
              <a:defRPr sz="1800"/>
            </a:pPr>
            <a:r>
              <a:rPr sz="2800"/>
              <a:t>So -- is “gravity” a fact, or a theory?</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fade" transition="in">
                                      <p:cBhvr>
                                        <p:cTn id="7" dur="500"/>
                                        <p:tgtEl>
                                          <p:spTgt spid="124"/>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2" fill="hold">
                                  <p:stCondLst>
                                    <p:cond delay="0"/>
                                  </p:stCondLst>
                                  <p:iterate type="el" backwards="0">
                                    <p:tmAbs val="0"/>
                                  </p:iterate>
                                  <p:childTnLst>
                                    <p:set>
                                      <p:cBhvr>
                                        <p:cTn id="11" fill="hold"/>
                                        <p:tgtEl>
                                          <p:spTgt spid="125"/>
                                        </p:tgtEl>
                                        <p:attrNameLst>
                                          <p:attrName>style.visibility</p:attrName>
                                        </p:attrNameLst>
                                      </p:cBhvr>
                                      <p:to>
                                        <p:strVal val="visible"/>
                                      </p:to>
                                    </p:set>
                                    <p:animEffect filter="fade" transition="in">
                                      <p:cBhvr>
                                        <p:cTn id="12" dur="2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P build="whole" bldLvl="1" animBg="1" rev="0" advAuto="0" spid="125" grpId="2"/>
    </p:bldLst>
  </p:timing>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 name="Shape 16"/>
          <p:cNvSpPr/>
          <p:nvPr/>
        </p:nvSpPr>
        <p:spPr>
          <a:xfrm>
            <a:off x="533400" y="533400"/>
            <a:ext cx="8077200" cy="52095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0661" indent="-350661">
              <a:buSzPct val="100000"/>
              <a:buFont typeface="Arial"/>
              <a:buChar char="•"/>
            </a:pPr>
            <a:r>
              <a:rPr sz="2800">
                <a:latin typeface="Garamond"/>
                <a:ea typeface="Garamond"/>
                <a:cs typeface="Garamond"/>
                <a:sym typeface="Garamond"/>
              </a:rPr>
              <a:t>In 2009 Peter Hess was asked to serve as consultant for the Convent of the Sacred Heart High School in San Francisco, who in celebration of the Dawin Bicentennial Year were embarking upon“the Darwin Project,” a year of teaching about evolution across the curriculum</a:t>
            </a: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He found that in the initial planning stages the science faculty and the religion faculty were frequently talking past each other.</a:t>
            </a: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Theologians did not readily understand what was meant by “theory” “fact” or “law,” while scientists were challenged by unfamiliar terms such as “theodicy,” “eschatology,” or “theological anthropology.”</a:t>
            </a:r>
          </a:p>
        </p:txBody>
      </p:sp>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 name="Shape 18"/>
          <p:cNvSpPr/>
          <p:nvPr/>
        </p:nvSpPr>
        <p:spPr>
          <a:xfrm>
            <a:off x="457200" y="381000"/>
            <a:ext cx="8077200" cy="56032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marL="350661" indent="-350661">
              <a:buSzPct val="100000"/>
              <a:buFont typeface="Arial"/>
              <a:buChar char="•"/>
            </a:pPr>
            <a:r>
              <a:rPr sz="2800">
                <a:latin typeface="Garamond"/>
                <a:ea typeface="Garamond"/>
                <a:cs typeface="Garamond"/>
                <a:sym typeface="Garamond"/>
              </a:rPr>
              <a:t>In the interest of cutting through various knots of interdisciplinary misunderstanding, Hess proposed that the faculty arrange an afternoon of dialogue about drawing up a common lexicon.</a:t>
            </a: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He drew up a preliminary list of terms employed by practitioners and teachers of science, and by theologians and teachers of religious studies.</a:t>
            </a: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The faculty discussed the matter of why each group used a specialized vocabulary and then reviewed and refined the list of terms and their definitions.</a:t>
            </a:r>
            <a:endParaRPr sz="2800">
              <a:latin typeface="Garamond"/>
              <a:ea typeface="Garamond"/>
              <a:cs typeface="Garamond"/>
              <a:sym typeface="Garamond"/>
            </a:endParaRPr>
          </a:p>
          <a:p>
            <a:pPr lvl="0" marL="350661" indent="-350661">
              <a:buSzPct val="100000"/>
              <a:buFont typeface="Arial"/>
              <a:buChar char="•"/>
            </a:pPr>
            <a:r>
              <a:rPr sz="2800">
                <a:latin typeface="Garamond"/>
                <a:ea typeface="Garamond"/>
                <a:cs typeface="Garamond"/>
                <a:sym typeface="Garamond"/>
              </a:rPr>
              <a:t>What resulted was the common lexicon for Sacred Heart’s “Darwin Project,” a tool that was referred to by faculty and students alike throughout the year whenever problems arose in interdisciplinary dialogue. </a:t>
            </a:r>
          </a:p>
        </p:txBody>
      </p:sp>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Shape 20"/>
          <p:cNvSpPr/>
          <p:nvPr/>
        </p:nvSpPr>
        <p:spPr>
          <a:xfrm>
            <a:off x="1371599" y="0"/>
            <a:ext cx="6172202" cy="10139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900"/>
              </a:spcBef>
              <a:defRPr sz="3200">
                <a:latin typeface="Times New Roman"/>
                <a:ea typeface="Times New Roman"/>
                <a:cs typeface="Times New Roman"/>
                <a:sym typeface="Times New Roman"/>
              </a:defRPr>
            </a:lvl1pPr>
          </a:lstStyle>
          <a:p>
            <a:pPr lvl="0">
              <a:defRPr sz="1800"/>
            </a:pPr>
            <a:r>
              <a:rPr sz="3200"/>
              <a:t>Resources:  Developing a Common Lexicon</a:t>
            </a:r>
          </a:p>
        </p:txBody>
      </p:sp>
      <p:pic>
        <p:nvPicPr>
          <p:cNvPr id="21" name="image.png"/>
          <p:cNvPicPr/>
          <p:nvPr/>
        </p:nvPicPr>
        <p:blipFill>
          <a:blip r:embed="rId2">
            <a:extLst/>
          </a:blip>
          <a:stretch>
            <a:fillRect/>
          </a:stretch>
        </p:blipFill>
        <p:spPr>
          <a:xfrm>
            <a:off x="444500" y="1951037"/>
            <a:ext cx="4676775" cy="4529138"/>
          </a:xfrm>
          <a:prstGeom prst="rect">
            <a:avLst/>
          </a:prstGeom>
          <a:ln w="12700">
            <a:miter lim="400000"/>
          </a:ln>
        </p:spPr>
      </p:pic>
      <p:pic>
        <p:nvPicPr>
          <p:cNvPr id="22" name="image.png"/>
          <p:cNvPicPr/>
          <p:nvPr/>
        </p:nvPicPr>
        <p:blipFill>
          <a:blip r:embed="rId3">
            <a:extLst/>
          </a:blip>
          <a:srcRect l="0" t="0" r="3999" b="0"/>
          <a:stretch>
            <a:fillRect/>
          </a:stretch>
        </p:blipFill>
        <p:spPr>
          <a:xfrm>
            <a:off x="5638800" y="3886200"/>
            <a:ext cx="2514600" cy="2482850"/>
          </a:xfrm>
          <a:prstGeom prst="rect">
            <a:avLst/>
          </a:prstGeom>
          <a:ln w="19050">
            <a:solidFill>
              <a:srgbClr val="666699"/>
            </a:solidFill>
            <a:round/>
          </a:ln>
        </p:spPr>
      </p:pic>
      <p:sp>
        <p:nvSpPr>
          <p:cNvPr id="23" name="Shape 23"/>
          <p:cNvSpPr/>
          <p:nvPr/>
        </p:nvSpPr>
        <p:spPr>
          <a:xfrm>
            <a:off x="5410200" y="1523999"/>
            <a:ext cx="3276600" cy="210833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600"/>
              </a:spcBef>
              <a:defRPr sz="2800">
                <a:latin typeface="Times New Roman"/>
                <a:ea typeface="Times New Roman"/>
                <a:cs typeface="Times New Roman"/>
                <a:sym typeface="Times New Roman"/>
              </a:defRPr>
            </a:lvl1pPr>
          </a:lstStyle>
          <a:p>
            <a:pPr lvl="0">
              <a:defRPr sz="1800"/>
            </a:pPr>
            <a:r>
              <a:rPr sz="2800"/>
              <a:t>Are we destined forever to butt heads, or can we find some definitional common ground?</a:t>
            </a:r>
          </a:p>
        </p:txBody>
      </p:sp>
      <p:sp>
        <p:nvSpPr>
          <p:cNvPr id="24" name="Shape 24"/>
          <p:cNvSpPr/>
          <p:nvPr/>
        </p:nvSpPr>
        <p:spPr>
          <a:xfrm>
            <a:off x="533400" y="990600"/>
            <a:ext cx="3581400" cy="148387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3200">
                <a:latin typeface="Times New Roman"/>
                <a:ea typeface="Times New Roman"/>
                <a:cs typeface="Times New Roman"/>
                <a:sym typeface="Times New Roman"/>
              </a:defRPr>
            </a:lvl1pPr>
          </a:lstStyle>
          <a:p>
            <a:pPr lvl="0">
              <a:defRPr sz="1800"/>
            </a:pPr>
            <a:r>
              <a:rPr sz="3200"/>
              <a:t>Terms in need of definition:</a:t>
            </a:r>
            <a:endParaRPr sz="3200"/>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3" presetID="2" grpId="1" fill="hold">
                                  <p:stCondLst>
                                    <p:cond delay="0"/>
                                  </p:stCondLst>
                                  <p:iterate type="el" backwards="0">
                                    <p:tmAbs val="0"/>
                                  </p:iterate>
                                  <p:childTnLst>
                                    <p:set>
                                      <p:cBhvr>
                                        <p:cTn id="6" fill="hold"/>
                                        <p:tgtEl>
                                          <p:spTgt spid="23"/>
                                        </p:tgtEl>
                                        <p:attrNameLst>
                                          <p:attrName>style.visibility</p:attrName>
                                        </p:attrNameLst>
                                      </p:cBhvr>
                                      <p:to>
                                        <p:strVal val="visible"/>
                                      </p:to>
                                    </p:set>
                                    <p:anim calcmode="lin" valueType="num">
                                      <p:cBhvr>
                                        <p:cTn id="7" dur="2000" fill="hold"/>
                                        <p:tgtEl>
                                          <p:spTgt spid="23"/>
                                        </p:tgtEl>
                                        <p:attrNameLst>
                                          <p:attrName>ppt_x</p:attrName>
                                        </p:attrNameLst>
                                      </p:cBhvr>
                                      <p:tavLst>
                                        <p:tav tm="0">
                                          <p:val>
                                            <p:strVal val="1+#ppt_w/2"/>
                                          </p:val>
                                        </p:tav>
                                        <p:tav tm="100000">
                                          <p:val>
                                            <p:strVal val="#ppt_x"/>
                                          </p:val>
                                        </p:tav>
                                      </p:tavLst>
                                    </p:anim>
                                    <p:anim calcmode="lin" valueType="num">
                                      <p:cBhvr>
                                        <p:cTn id="8" dur="20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nodeType="afterEffect" presetClass="entr" presetSubtype="6" presetID="2" grpId="2" fill="hold">
                                  <p:stCondLst>
                                    <p:cond delay="0"/>
                                  </p:stCondLst>
                                  <p:iterate type="el" backwards="0">
                                    <p:tmAbs val="0"/>
                                  </p:iterate>
                                  <p:childTnLst>
                                    <p:set>
                                      <p:cBhvr>
                                        <p:cTn id="11" fill="hold"/>
                                        <p:tgtEl>
                                          <p:spTgt spid="22"/>
                                        </p:tgtEl>
                                        <p:attrNameLst>
                                          <p:attrName>style.visibility</p:attrName>
                                        </p:attrNameLst>
                                      </p:cBhvr>
                                      <p:to>
                                        <p:strVal val="visible"/>
                                      </p:to>
                                    </p:set>
                                    <p:anim calcmode="lin" valueType="num">
                                      <p:cBhvr>
                                        <p:cTn id="12" dur="2000" fill="hold"/>
                                        <p:tgtEl>
                                          <p:spTgt spid="22"/>
                                        </p:tgtEl>
                                        <p:attrNameLst>
                                          <p:attrName>ppt_x</p:attrName>
                                        </p:attrNameLst>
                                      </p:cBhvr>
                                      <p:tavLst>
                                        <p:tav tm="0">
                                          <p:val>
                                            <p:strVal val="1+#ppt_w/2"/>
                                          </p:val>
                                        </p:tav>
                                        <p:tav tm="100000">
                                          <p:val>
                                            <p:strVal val="#ppt_x"/>
                                          </p:val>
                                        </p:tav>
                                      </p:tavLst>
                                    </p:anim>
                                    <p:anim calcmode="lin" valueType="num">
                                      <p:cBhvr>
                                        <p:cTn id="1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 grpId="1"/>
      <p:bldP build="whole" bldLvl="1" animBg="1" rev="0" advAuto="0" spid="22" grpId="2"/>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 name="Shape 26"/>
          <p:cNvSpPr/>
          <p:nvPr/>
        </p:nvSpPr>
        <p:spPr>
          <a:xfrm>
            <a:off x="381000" y="437636"/>
            <a:ext cx="8382000" cy="598272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r>
              <a:rPr>
                <a:latin typeface="Garamond"/>
                <a:ea typeface="Garamond"/>
                <a:cs typeface="Garamond"/>
                <a:sym typeface="Garamond"/>
              </a:rPr>
              <a:t>Science:  the Latin word “scientia” originally meant knowledge or practical understanding, and was contrasted with “sapientia” or wisdom (“sophia” in Greek). In the middle Ages the subject matter of science would have been anything that can be organized and studied systematically, including theology, the “queen of the sciences.” The umbrella of “natural history” included the study of animals and plants, rocks, minerals, and other curiosities; that of “natural philosophy” included such subjects as astronomy, motion, cosmology, and meteorology.</a:t>
            </a:r>
            <a:endParaRPr>
              <a:latin typeface="Garamond"/>
              <a:ea typeface="Garamond"/>
              <a:cs typeface="Garamond"/>
              <a:sym typeface="Garamond"/>
            </a:endParaRPr>
          </a:p>
          <a:p>
            <a:pPr lvl="0"/>
            <a:endParaRPr>
              <a:latin typeface="Garamond"/>
              <a:ea typeface="Garamond"/>
              <a:cs typeface="Garamond"/>
              <a:sym typeface="Garamond"/>
            </a:endParaRPr>
          </a:p>
          <a:p>
            <a:pPr lvl="0"/>
            <a:r>
              <a:rPr>
                <a:latin typeface="Garamond"/>
                <a:ea typeface="Garamond"/>
                <a:cs typeface="Garamond"/>
                <a:sym typeface="Garamond"/>
              </a:rPr>
              <a:t>As the pace of philosophy quickened in the later Middle Ages, and Copernicus’ resuscitation of the heliocentric hypothesis stimulated the exploration of diverse ideas in natural philosophy, including the atomic theory of matter, the existence of a vacuum, and the circulation of the blood. In the seventeenth century, the “New Philosophy”―in contrast to the received tradition of Aristotelianism―came to designate the approaches and disciplines arising during the “scientific revolution.”</a:t>
            </a:r>
            <a:endParaRPr>
              <a:latin typeface="Garamond"/>
              <a:ea typeface="Garamond"/>
              <a:cs typeface="Garamond"/>
              <a:sym typeface="Garamond"/>
            </a:endParaRPr>
          </a:p>
          <a:p>
            <a:pPr lvl="0"/>
            <a:endParaRPr>
              <a:latin typeface="Garamond"/>
              <a:ea typeface="Garamond"/>
              <a:cs typeface="Garamond"/>
              <a:sym typeface="Garamond"/>
            </a:endParaRPr>
          </a:p>
          <a:p>
            <a:pPr lvl="0"/>
            <a:r>
              <a:rPr>
                <a:latin typeface="Garamond"/>
                <a:ea typeface="Garamond"/>
                <a:cs typeface="Garamond"/>
                <a:sym typeface="Garamond"/>
              </a:rPr>
              <a:t>Isaac Newton published his comprehensive new theory of astronomical motion as </a:t>
            </a:r>
            <a:r>
              <a:rPr i="1">
                <a:latin typeface="Garamond"/>
                <a:ea typeface="Garamond"/>
                <a:cs typeface="Garamond"/>
                <a:sym typeface="Garamond"/>
              </a:rPr>
              <a:t>Philosophiae Naturalis Principia Mathematica</a:t>
            </a:r>
            <a:r>
              <a:rPr>
                <a:latin typeface="Garamond"/>
                <a:ea typeface="Garamond"/>
                <a:cs typeface="Garamond"/>
                <a:sym typeface="Garamond"/>
              </a:rPr>
              <a:t> (</a:t>
            </a:r>
            <a:r>
              <a:rPr i="1">
                <a:latin typeface="Garamond"/>
                <a:ea typeface="Garamond"/>
                <a:cs typeface="Garamond"/>
                <a:sym typeface="Garamond"/>
              </a:rPr>
              <a:t>Mathematical Principles of Natural Philosophy</a:t>
            </a:r>
            <a:r>
              <a:rPr>
                <a:latin typeface="Garamond"/>
                <a:ea typeface="Garamond"/>
                <a:cs typeface="Garamond"/>
                <a:sym typeface="Garamond"/>
              </a:rPr>
              <a:t>). More broadly, his subject was, of course, what today we would call physics. Likewise, alchemy would develop into chemistry proper in the next century. Geology would gain professional respectability, and biology, paleontology and allied sciences would branch from natural history. The term “scientist” was first employed in 1834 by William Whewell to designate a practitioner of one of these new divisions of knowledge.</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 name="Shape 28"/>
          <p:cNvSpPr/>
          <p:nvPr>
            <p:ph type="title" idx="4294967295"/>
          </p:nvPr>
        </p:nvSpPr>
        <p:spPr>
          <a:xfrm>
            <a:off x="1143000" y="762000"/>
            <a:ext cx="6705600" cy="6858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z="1800"/>
            </a:pPr>
            <a:r>
              <a:rPr sz="4000"/>
              <a:t>“</a:t>
            </a:r>
            <a:r>
              <a:rPr sz="4000">
                <a:latin typeface="Times New Roman"/>
                <a:ea typeface="Times New Roman"/>
                <a:cs typeface="Times New Roman"/>
                <a:sym typeface="Times New Roman"/>
              </a:rPr>
              <a:t>Creation</a:t>
            </a:r>
            <a:r>
              <a:rPr sz="4000"/>
              <a:t>”</a:t>
            </a:r>
            <a:r>
              <a:rPr sz="4000">
                <a:latin typeface="Times New Roman"/>
                <a:ea typeface="Times New Roman"/>
                <a:cs typeface="Times New Roman"/>
                <a:sym typeface="Times New Roman"/>
              </a:rPr>
              <a:t> and “Evolution”</a:t>
            </a:r>
          </a:p>
        </p:txBody>
      </p:sp>
      <p:sp>
        <p:nvSpPr>
          <p:cNvPr id="29" name="Shape 29"/>
          <p:cNvSpPr/>
          <p:nvPr>
            <p:ph type="body" idx="4294967295"/>
          </p:nvPr>
        </p:nvSpPr>
        <p:spPr>
          <a:xfrm>
            <a:off x="457200" y="1905000"/>
            <a:ext cx="8229600" cy="4343400"/>
          </a:xfrm>
          <a:prstGeom prst="rect">
            <a:avLst/>
          </a:prstGeom>
          <a:ln w="12700">
            <a:miter lim="400000"/>
          </a:ln>
          <a:extLst>
            <a:ext uri="{C572A759-6A51-4108-AA02-DFA0A04FC94B}">
              <ma14:wrappingTextBoxFlag xmlns:ma14="http://schemas.microsoft.com/office/mac/drawingml/2011/main" val="1"/>
            </a:ext>
          </a:extLst>
        </p:spPr>
        <p:txBody>
          <a:bodyPr lIns="0" tIns="0" rIns="0" bIns="0">
            <a:normAutofit fontScale="100000" lnSpcReduction="0"/>
          </a:bodyPr>
          <a:lstStyle/>
          <a:p>
            <a:pPr lvl="0" marL="257175" indent="-257175">
              <a:lnSpc>
                <a:spcPct val="90000"/>
              </a:lnSpc>
              <a:spcBef>
                <a:spcPts val="500"/>
              </a:spcBef>
              <a:buFont typeface="Garamond"/>
              <a:buChar char="•"/>
              <a:defRPr sz="1800"/>
            </a:pPr>
            <a:r>
              <a:rPr b="1" sz="2400">
                <a:latin typeface="Garamond"/>
                <a:ea typeface="Garamond"/>
                <a:cs typeface="Garamond"/>
                <a:sym typeface="Garamond"/>
              </a:rPr>
              <a:t>“Creation” </a:t>
            </a:r>
            <a:r>
              <a:rPr sz="2400">
                <a:latin typeface="Garamond"/>
                <a:ea typeface="Garamond"/>
                <a:cs typeface="Garamond"/>
                <a:sym typeface="Garamond"/>
              </a:rPr>
              <a:t>is a metaphysical claim:  the universe depends for its existence upon something or some being outside itself. “Creation” makes no claim about how or when the world came to be, or even whether creation was an event or an “act” in time.  It is compatible with monotheistic religions.</a:t>
            </a:r>
            <a:endParaRPr sz="2400">
              <a:latin typeface="Garamond"/>
              <a:ea typeface="Garamond"/>
              <a:cs typeface="Garamond"/>
              <a:sym typeface="Garamond"/>
            </a:endParaRPr>
          </a:p>
          <a:p>
            <a:pPr lvl="0">
              <a:lnSpc>
                <a:spcPct val="90000"/>
              </a:lnSpc>
              <a:buFont typeface="Garamond"/>
              <a:buChar char="•"/>
              <a:defRPr sz="1800"/>
            </a:pPr>
            <a:endParaRPr sz="2400">
              <a:latin typeface="Garamond"/>
              <a:ea typeface="Garamond"/>
              <a:cs typeface="Garamond"/>
              <a:sym typeface="Garamond"/>
            </a:endParaRPr>
          </a:p>
          <a:p>
            <a:pPr lvl="0" marL="257175" indent="-257175">
              <a:lnSpc>
                <a:spcPct val="90000"/>
              </a:lnSpc>
              <a:spcBef>
                <a:spcPts val="500"/>
              </a:spcBef>
              <a:buFont typeface="Garamond"/>
              <a:buChar char="•"/>
              <a:defRPr sz="1800"/>
            </a:pPr>
            <a:r>
              <a:rPr b="1" sz="2400">
                <a:latin typeface="Garamond"/>
                <a:ea typeface="Garamond"/>
                <a:cs typeface="Garamond"/>
                <a:sym typeface="Garamond"/>
              </a:rPr>
              <a:t>“Evolution” </a:t>
            </a:r>
            <a:r>
              <a:rPr sz="2400">
                <a:latin typeface="Garamond"/>
                <a:ea typeface="Garamond"/>
                <a:cs typeface="Garamond"/>
                <a:sym typeface="Garamond"/>
              </a:rPr>
              <a:t>is a biological theory that all life is related through “descent with modification.”  It is testable, is well , and properly interpreted makes no claims about God’s existence or non-existence.  Evolution is compatible with theism (belief in God), atheism (disbelief in God), and agnosticism (not being sure).</a:t>
            </a:r>
          </a:p>
        </p:txBody>
      </p:sp>
      <p:sp>
        <p:nvSpPr>
          <p:cNvPr id="30" name="Shape 30"/>
          <p:cNvSpPr/>
          <p:nvPr/>
        </p:nvSpPr>
        <p:spPr>
          <a:xfrm>
            <a:off x="1295400" y="152400"/>
            <a:ext cx="6477000" cy="42139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1400"/>
              </a:spcBef>
              <a:defRPr sz="2400">
                <a:latin typeface="Times New Roman"/>
                <a:ea typeface="Times New Roman"/>
                <a:cs typeface="Times New Roman"/>
                <a:sym typeface="Times New Roman"/>
              </a:defRPr>
            </a:lvl1pPr>
          </a:lstStyle>
          <a:p>
            <a:pPr lvl="0">
              <a:defRPr sz="1800"/>
            </a:pPr>
            <a:r>
              <a:rPr sz="2400"/>
              <a:t>Developing a Common Lexicon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29">
                                            <p:bg/>
                                          </p:spTgt>
                                        </p:tgtEl>
                                        <p:attrNameLst>
                                          <p:attrName>style.visibility</p:attrName>
                                        </p:attrNameLst>
                                      </p:cBhvr>
                                      <p:to>
                                        <p:strVal val="visible"/>
                                      </p:to>
                                    </p:set>
                                    <p:animEffect filter="fade" transition="in">
                                      <p:cBhvr>
                                        <p:cTn id="7" dur="2000"/>
                                        <p:tgtEl>
                                          <p:spTgt spid="29">
                                            <p:bg/>
                                          </p:spTgt>
                                        </p:tgtEl>
                                      </p:cBhvr>
                                    </p:animEffect>
                                  </p:childTnLst>
                                </p:cTn>
                              </p:par>
                              <p:par>
                                <p:cTn id="8" presetClass="entr" presetSubtype="0" presetID="10" grpId="1" fill="hold">
                                  <p:stCondLst>
                                    <p:cond delay="0"/>
                                  </p:stCondLst>
                                  <p:iterate type="el" backwards="0">
                                    <p:tmAbs val="0"/>
                                  </p:iterate>
                                  <p:childTnLst>
                                    <p:set>
                                      <p:cBhvr>
                                        <p:cTn id="9" fill="hold"/>
                                        <p:tgtEl>
                                          <p:spTgt spid="29">
                                            <p:txEl>
                                              <p:pRg st="0" end="0"/>
                                            </p:txEl>
                                          </p:spTgt>
                                        </p:tgtEl>
                                        <p:attrNameLst>
                                          <p:attrName>style.visibility</p:attrName>
                                        </p:attrNameLst>
                                      </p:cBhvr>
                                      <p:to>
                                        <p:strVal val="visible"/>
                                      </p:to>
                                    </p:set>
                                    <p:animEffect filter="fade" transition="in">
                                      <p:cBhvr>
                                        <p:cTn id="10" dur="2000"/>
                                        <p:tgtEl>
                                          <p:spTgt spid="29">
                                            <p:txEl>
                                              <p:pRg st="0" end="0"/>
                                            </p:txEl>
                                          </p:spTgt>
                                        </p:tgtEl>
                                      </p:cBhvr>
                                    </p:animEffect>
                                  </p:childTnLst>
                                </p:cTn>
                              </p:par>
                            </p:childTnLst>
                          </p:cTn>
                        </p:par>
                        <p:par>
                          <p:cTn id="11" fill="hold">
                            <p:stCondLst>
                              <p:cond delay="2000"/>
                            </p:stCondLst>
                            <p:childTnLst>
                              <p:par>
                                <p:cTn id="12" nodeType="afterEffect" presetClass="entr" presetSubtype="0" presetID="10" grpId="1" fill="hold">
                                  <p:stCondLst>
                                    <p:cond delay="0"/>
                                  </p:stCondLst>
                                  <p:iterate type="el" backwards="0">
                                    <p:tmAbs val="0"/>
                                  </p:iterate>
                                  <p:childTnLst>
                                    <p:set>
                                      <p:cBhvr>
                                        <p:cTn id="13" fill="hold"/>
                                        <p:tgtEl>
                                          <p:spTgt spid="29">
                                            <p:txEl>
                                              <p:pRg st="1" end="1"/>
                                            </p:txEl>
                                          </p:spTgt>
                                        </p:tgtEl>
                                        <p:attrNameLst>
                                          <p:attrName>style.visibility</p:attrName>
                                        </p:attrNameLst>
                                      </p:cBhvr>
                                      <p:to>
                                        <p:strVal val="visible"/>
                                      </p:to>
                                    </p:set>
                                    <p:animEffect filter="fade" transition="in">
                                      <p:cBhvr>
                                        <p:cTn id="14" dur="2000"/>
                                        <p:tgtEl>
                                          <p:spTgt spid="29">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nodeType="clickEffect" presetClass="entr" presetSubtype="0" presetID="10" grpId="1" fill="hold">
                                  <p:stCondLst>
                                    <p:cond delay="0"/>
                                  </p:stCondLst>
                                  <p:iterate type="el" backwards="0">
                                    <p:tmAbs val="0"/>
                                  </p:iterate>
                                  <p:childTnLst>
                                    <p:set>
                                      <p:cBhvr>
                                        <p:cTn id="18" fill="hold"/>
                                        <p:tgtEl>
                                          <p:spTgt spid="29">
                                            <p:txEl>
                                              <p:pRg st="2" end="2"/>
                                            </p:txEl>
                                          </p:spTgt>
                                        </p:tgtEl>
                                        <p:attrNameLst>
                                          <p:attrName>style.visibility</p:attrName>
                                        </p:attrNameLst>
                                      </p:cBhvr>
                                      <p:to>
                                        <p:strVal val="visible"/>
                                      </p:to>
                                    </p:set>
                                    <p:animEffect filter="fade" transition="in">
                                      <p:cBhvr>
                                        <p:cTn id="19" dur="2000"/>
                                        <p:tgtEl>
                                          <p:spTgt spid="29">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29"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nvSpPr>
        <p:spPr>
          <a:xfrm>
            <a:off x="685800" y="1143000"/>
            <a:ext cx="7391400" cy="472195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latin typeface="Times New Roman"/>
                <a:ea typeface="Times New Roman"/>
                <a:cs typeface="Times New Roman"/>
                <a:sym typeface="Times New Roman"/>
              </a:rPr>
              <a:t> </a:t>
            </a:r>
            <a:endParaRPr sz="2400">
              <a:latin typeface="Times New Roman"/>
              <a:ea typeface="Times New Roman"/>
              <a:cs typeface="Times New Roman"/>
              <a:sym typeface="Times New Roman"/>
            </a:endParaRPr>
          </a:p>
          <a:p>
            <a:pPr lvl="1" marL="581554" indent="-348191">
              <a:spcBef>
                <a:spcPts val="1600"/>
              </a:spcBef>
              <a:buSzPct val="100000"/>
              <a:buFont typeface="Times New Roman"/>
              <a:buChar char="•"/>
            </a:pPr>
            <a:r>
              <a:rPr sz="2800">
                <a:latin typeface="Times New Roman"/>
                <a:ea typeface="Times New Roman"/>
                <a:cs typeface="Times New Roman"/>
                <a:sym typeface="Times New Roman"/>
              </a:rPr>
              <a:t>Fact:  an observation that has been repeatedly confirmed and for all practical purposes is accepted as </a:t>
            </a:r>
            <a:r>
              <a:rPr sz="2800"/>
              <a:t>“</a:t>
            </a:r>
            <a:r>
              <a:rPr sz="2800">
                <a:latin typeface="Times New Roman"/>
                <a:ea typeface="Times New Roman"/>
                <a:cs typeface="Times New Roman"/>
                <a:sym typeface="Times New Roman"/>
              </a:rPr>
              <a:t>true.</a:t>
            </a:r>
            <a:r>
              <a:rPr sz="2800"/>
              <a:t>”</a:t>
            </a:r>
            <a:r>
              <a:rPr sz="2800">
                <a:latin typeface="Times New Roman"/>
                <a:ea typeface="Times New Roman"/>
                <a:cs typeface="Times New Roman"/>
                <a:sym typeface="Times New Roman"/>
              </a:rPr>
              <a:t> </a:t>
            </a:r>
            <a:endParaRPr sz="2800">
              <a:latin typeface="Times New Roman"/>
              <a:ea typeface="Times New Roman"/>
              <a:cs typeface="Times New Roman"/>
              <a:sym typeface="Times New Roman"/>
            </a:endParaRPr>
          </a:p>
          <a:p>
            <a:pPr lvl="1" marL="581554" indent="-348191">
              <a:spcBef>
                <a:spcPts val="1600"/>
              </a:spcBef>
              <a:buSzPct val="100000"/>
              <a:buFont typeface="Times New Roman"/>
              <a:buChar char="•"/>
            </a:pPr>
            <a:r>
              <a:rPr sz="2800">
                <a:latin typeface="Times New Roman"/>
                <a:ea typeface="Times New Roman"/>
                <a:cs typeface="Times New Roman"/>
                <a:sym typeface="Times New Roman"/>
              </a:rPr>
              <a:t>Theory:  a well-substantiated explanation of an aspect of the natural world that can incorporate facts, laws, inferences, and tested hypotheses.</a:t>
            </a:r>
            <a:endParaRPr sz="2800">
              <a:latin typeface="Times New Roman"/>
              <a:ea typeface="Times New Roman"/>
              <a:cs typeface="Times New Roman"/>
              <a:sym typeface="Times New Roman"/>
            </a:endParaRPr>
          </a:p>
          <a:p>
            <a:pPr lvl="1" marL="581554" indent="-348191">
              <a:spcBef>
                <a:spcPts val="1600"/>
              </a:spcBef>
              <a:buSzPct val="100000"/>
              <a:buFont typeface="Times New Roman"/>
              <a:buChar char="•"/>
            </a:pPr>
            <a:r>
              <a:rPr sz="2800">
                <a:latin typeface="Times New Roman"/>
                <a:ea typeface="Times New Roman"/>
                <a:cs typeface="Times New Roman"/>
                <a:sym typeface="Times New Roman"/>
              </a:rPr>
              <a:t>Law:  a descriptive generalization about how an aspect of the natural world behaves under stated conditions</a:t>
            </a:r>
          </a:p>
        </p:txBody>
      </p:sp>
      <p:sp>
        <p:nvSpPr>
          <p:cNvPr id="33" name="Shape 33"/>
          <p:cNvSpPr/>
          <p:nvPr/>
        </p:nvSpPr>
        <p:spPr>
          <a:xfrm>
            <a:off x="2438400" y="914400"/>
            <a:ext cx="4191000" cy="549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900"/>
              </a:spcBef>
            </a:pPr>
            <a:r>
              <a:rPr sz="3200"/>
              <a:t>“</a:t>
            </a:r>
            <a:r>
              <a:rPr sz="3200">
                <a:latin typeface="Times New Roman"/>
                <a:ea typeface="Times New Roman"/>
                <a:cs typeface="Times New Roman"/>
                <a:sym typeface="Times New Roman"/>
              </a:rPr>
              <a:t>Fact,</a:t>
            </a:r>
            <a:r>
              <a:rPr sz="3200"/>
              <a:t>”</a:t>
            </a:r>
            <a:r>
              <a:rPr sz="3200">
                <a:latin typeface="Times New Roman"/>
                <a:ea typeface="Times New Roman"/>
                <a:cs typeface="Times New Roman"/>
                <a:sym typeface="Times New Roman"/>
              </a:rPr>
              <a:t> </a:t>
            </a:r>
            <a:r>
              <a:rPr sz="3200"/>
              <a:t>“</a:t>
            </a:r>
            <a:r>
              <a:rPr sz="3200">
                <a:latin typeface="Times New Roman"/>
                <a:ea typeface="Times New Roman"/>
                <a:cs typeface="Times New Roman"/>
                <a:sym typeface="Times New Roman"/>
              </a:rPr>
              <a:t>theory,</a:t>
            </a:r>
            <a:r>
              <a:rPr sz="3200"/>
              <a:t>”</a:t>
            </a:r>
            <a:r>
              <a:rPr sz="3200">
                <a:latin typeface="Times New Roman"/>
                <a:ea typeface="Times New Roman"/>
                <a:cs typeface="Times New Roman"/>
                <a:sym typeface="Times New Roman"/>
              </a:rPr>
              <a:t> </a:t>
            </a:r>
            <a:r>
              <a:rPr sz="3200"/>
              <a:t>“</a:t>
            </a:r>
            <a:r>
              <a:rPr sz="3200">
                <a:latin typeface="Times New Roman"/>
                <a:ea typeface="Times New Roman"/>
                <a:cs typeface="Times New Roman"/>
                <a:sym typeface="Times New Roman"/>
              </a:rPr>
              <a:t>law</a:t>
            </a:r>
            <a:r>
              <a:rPr sz="3200"/>
              <a:t>”</a:t>
            </a:r>
          </a:p>
        </p:txBody>
      </p:sp>
      <p:sp>
        <p:nvSpPr>
          <p:cNvPr id="34" name="Shape 34"/>
          <p:cNvSpPr/>
          <p:nvPr/>
        </p:nvSpPr>
        <p:spPr>
          <a:xfrm>
            <a:off x="457200" y="304800"/>
            <a:ext cx="4724400" cy="434092"/>
          </a:xfrm>
          <a:prstGeom prst="rect">
            <a:avLst/>
          </a:prstGeom>
          <a:solidFill>
            <a:srgbClr val="DDDDDD"/>
          </a:solidFill>
          <a:ln w="12700">
            <a:solidFill>
              <a:srgbClr val="6666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sz="2400">
                <a:latin typeface="Times New Roman"/>
                <a:ea typeface="Times New Roman"/>
                <a:cs typeface="Times New Roman"/>
                <a:sym typeface="Times New Roman"/>
              </a:defRPr>
            </a:lvl1pPr>
          </a:lstStyle>
          <a:p>
            <a:pPr lvl="0">
              <a:defRPr sz="1800"/>
            </a:pPr>
            <a:r>
              <a:rPr sz="2400"/>
              <a:t>Developing a Common Lexicon</a:t>
            </a:r>
          </a:p>
        </p:txBody>
      </p:sp>
    </p:spTree>
  </p:cSld>
  <p:clrMapOvr>
    <a:masterClrMapping/>
  </p:clrMapOvr>
  <p:transitio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nodeType="clickEffect" presetClass="entr" presetSubtype="0" presetID="10" grpId="1" fill="hold">
                                  <p:stCondLst>
                                    <p:cond delay="0"/>
                                  </p:stCondLst>
                                  <p:iterate type="el" backwards="0">
                                    <p:tmAbs val="0"/>
                                  </p:iterate>
                                  <p:childTnLst>
                                    <p:set>
                                      <p:cBhvr>
                                        <p:cTn id="6" fill="hold"/>
                                        <p:tgtEl>
                                          <p:spTgt spid="32">
                                            <p:txEl>
                                              <p:pRg st="1" end="1"/>
                                            </p:txEl>
                                          </p:spTgt>
                                        </p:tgtEl>
                                        <p:attrNameLst>
                                          <p:attrName>style.visibility</p:attrName>
                                        </p:attrNameLst>
                                      </p:cBhvr>
                                      <p:to>
                                        <p:strVal val="visible"/>
                                      </p:to>
                                    </p:set>
                                    <p:animEffect filter="fade" transition="in">
                                      <p:cBhvr>
                                        <p:cTn id="7" dur="2000"/>
                                        <p:tgtEl>
                                          <p:spTgt spid="3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nodeType="clickEffect" presetClass="entr" presetSubtype="0" presetID="10" grpId="1" fill="hold">
                                  <p:stCondLst>
                                    <p:cond delay="0"/>
                                  </p:stCondLst>
                                  <p:iterate type="el" backwards="0">
                                    <p:tmAbs val="0"/>
                                  </p:iterate>
                                  <p:childTnLst>
                                    <p:set>
                                      <p:cBhvr>
                                        <p:cTn id="11" fill="hold"/>
                                        <p:tgtEl>
                                          <p:spTgt spid="32">
                                            <p:txEl>
                                              <p:pRg st="2" end="2"/>
                                            </p:txEl>
                                          </p:spTgt>
                                        </p:tgtEl>
                                        <p:attrNameLst>
                                          <p:attrName>style.visibility</p:attrName>
                                        </p:attrNameLst>
                                      </p:cBhvr>
                                      <p:to>
                                        <p:strVal val="visible"/>
                                      </p:to>
                                    </p:set>
                                    <p:animEffect filter="fade" transition="in">
                                      <p:cBhvr>
                                        <p:cTn id="12" dur="2000"/>
                                        <p:tgtEl>
                                          <p:spTgt spid="3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nodeType="clickEffect" presetClass="entr" presetSubtype="0" presetID="10" grpId="1" fill="hold">
                                  <p:stCondLst>
                                    <p:cond delay="0"/>
                                  </p:stCondLst>
                                  <p:iterate type="el" backwards="0">
                                    <p:tmAbs val="0"/>
                                  </p:iterate>
                                  <p:childTnLst>
                                    <p:set>
                                      <p:cBhvr>
                                        <p:cTn id="16" fill="hold"/>
                                        <p:tgtEl>
                                          <p:spTgt spid="32">
                                            <p:txEl>
                                              <p:pRg st="3" end="3"/>
                                            </p:txEl>
                                          </p:spTgt>
                                        </p:tgtEl>
                                        <p:attrNameLst>
                                          <p:attrName>style.visibility</p:attrName>
                                        </p:attrNameLst>
                                      </p:cBhvr>
                                      <p:to>
                                        <p:strVal val="visible"/>
                                      </p:to>
                                    </p:set>
                                    <p:animEffect filter="fade" transition="in">
                                      <p:cBhvr>
                                        <p:cTn id="17" dur="2000"/>
                                        <p:tgtEl>
                                          <p:spTgt spid="3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2" grpId="1"/>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nvSpPr>
        <p:spPr>
          <a:xfrm>
            <a:off x="838200" y="1828800"/>
            <a:ext cx="7391400" cy="390728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spcBef>
                <a:spcPts val="1400"/>
              </a:spcBef>
            </a:pPr>
            <a:r>
              <a:rPr sz="2400">
                <a:latin typeface="Times New Roman"/>
                <a:ea typeface="Times New Roman"/>
                <a:cs typeface="Times New Roman"/>
                <a:sym typeface="Times New Roman"/>
              </a:rPr>
              <a:t>Philosophers have argued over truth since Socrates and Pontius Pilate posed the question.  Theories about the relationship between claims and reality include</a:t>
            </a:r>
            <a:endParaRPr sz="2400">
              <a:latin typeface="Times New Roman"/>
              <a:ea typeface="Times New Roman"/>
              <a:cs typeface="Times New Roman"/>
              <a:sym typeface="Times New Roman"/>
            </a:endParaRPr>
          </a:p>
          <a:p>
            <a:pPr lvl="0">
              <a:spcBef>
                <a:spcPts val="1400"/>
              </a:spcBef>
            </a:pPr>
            <a:r>
              <a:rPr sz="2400"/>
              <a:t>“</a:t>
            </a:r>
            <a:r>
              <a:rPr sz="2400">
                <a:latin typeface="Times New Roman"/>
                <a:ea typeface="Times New Roman"/>
                <a:cs typeface="Times New Roman"/>
                <a:sym typeface="Times New Roman"/>
              </a:rPr>
              <a:t>correspondence, coherence, conformity, congruence, agreement, accordance, copying, picturing, signification, representation, reference, satisfaction) and/or various concepts for the relevant portion of reality (facts, states of affairs, situations, events, objects, sequences of objects, sets, properties, tropes.</a:t>
            </a:r>
            <a:r>
              <a:rPr sz="2400"/>
              <a:t>”</a:t>
            </a:r>
            <a:endParaRPr sz="2400">
              <a:latin typeface="Times New Roman"/>
              <a:ea typeface="Times New Roman"/>
              <a:cs typeface="Times New Roman"/>
              <a:sym typeface="Times New Roman"/>
            </a:endParaRPr>
          </a:p>
          <a:p>
            <a:pPr lvl="0" algn="r">
              <a:spcBef>
                <a:spcPts val="1400"/>
              </a:spcBef>
            </a:pPr>
            <a:r>
              <a:rPr sz="2400">
                <a:latin typeface="Times New Roman"/>
                <a:ea typeface="Times New Roman"/>
                <a:cs typeface="Times New Roman"/>
                <a:sym typeface="Times New Roman"/>
              </a:rPr>
              <a:t> </a:t>
            </a:r>
            <a:r>
              <a:rPr sz="2000">
                <a:latin typeface="Times New Roman"/>
                <a:ea typeface="Times New Roman"/>
                <a:cs typeface="Times New Roman"/>
                <a:sym typeface="Times New Roman"/>
              </a:rPr>
              <a:t>(</a:t>
            </a:r>
            <a:r>
              <a:rPr i="1" sz="2000">
                <a:latin typeface="Times New Roman"/>
                <a:ea typeface="Times New Roman"/>
                <a:cs typeface="Times New Roman"/>
                <a:sym typeface="Times New Roman"/>
              </a:rPr>
              <a:t>Stanford Encyclopedia of Philosophy</a:t>
            </a:r>
            <a:r>
              <a:rPr sz="2000">
                <a:latin typeface="Times New Roman"/>
                <a:ea typeface="Times New Roman"/>
                <a:cs typeface="Times New Roman"/>
                <a:sym typeface="Times New Roman"/>
              </a:rPr>
              <a:t>, 2005)</a:t>
            </a:r>
          </a:p>
        </p:txBody>
      </p:sp>
      <p:sp>
        <p:nvSpPr>
          <p:cNvPr id="37" name="Shape 37"/>
          <p:cNvSpPr/>
          <p:nvPr/>
        </p:nvSpPr>
        <p:spPr>
          <a:xfrm>
            <a:off x="457200" y="304800"/>
            <a:ext cx="4724400" cy="434092"/>
          </a:xfrm>
          <a:prstGeom prst="rect">
            <a:avLst/>
          </a:prstGeom>
          <a:solidFill>
            <a:srgbClr val="DDDDDD"/>
          </a:solidFill>
          <a:ln w="12700">
            <a:solidFill>
              <a:srgbClr val="666699"/>
            </a:solidFill>
            <a:round/>
          </a:ln>
          <a:extLst>
            <a:ext uri="{C572A759-6A51-4108-AA02-DFA0A04FC94B}">
              <ma14:wrappingTextBoxFlag xmlns:ma14="http://schemas.microsoft.com/office/mac/drawingml/2011/main" val="1"/>
            </a:ext>
          </a:extLst>
        </p:spPr>
        <p:txBody>
          <a:bodyPr lIns="0" tIns="0" rIns="0" bIns="0">
            <a:spAutoFit/>
          </a:bodyPr>
          <a:lstStyle>
            <a:lvl1pPr algn="ctr">
              <a:spcBef>
                <a:spcPts val="1400"/>
              </a:spcBef>
              <a:defRPr sz="2400">
                <a:latin typeface="Times New Roman"/>
                <a:ea typeface="Times New Roman"/>
                <a:cs typeface="Times New Roman"/>
                <a:sym typeface="Times New Roman"/>
              </a:defRPr>
            </a:lvl1pPr>
          </a:lstStyle>
          <a:p>
            <a:pPr lvl="0">
              <a:defRPr sz="1800"/>
            </a:pPr>
            <a:r>
              <a:rPr sz="2400"/>
              <a:t>Developing a Common Lexicon</a:t>
            </a:r>
          </a:p>
        </p:txBody>
      </p:sp>
      <p:sp>
        <p:nvSpPr>
          <p:cNvPr id="38" name="Shape 38"/>
          <p:cNvSpPr/>
          <p:nvPr/>
        </p:nvSpPr>
        <p:spPr>
          <a:xfrm>
            <a:off x="3733800" y="1143000"/>
            <a:ext cx="1371600" cy="54983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algn="ctr">
              <a:spcBef>
                <a:spcPts val="1900"/>
              </a:spcBef>
            </a:pPr>
            <a:r>
              <a:rPr sz="3200"/>
              <a:t>“</a:t>
            </a:r>
            <a:r>
              <a:rPr sz="3200">
                <a:latin typeface="Times New Roman"/>
                <a:ea typeface="Times New Roman"/>
                <a:cs typeface="Times New Roman"/>
                <a:sym typeface="Times New Roman"/>
              </a:rPr>
              <a:t>Truth</a:t>
            </a:r>
            <a:r>
              <a:rPr sz="3200"/>
              <a:t>”</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BBE0E3"/>
          </a:solidFill>
          <a:prstDash val="solid"/>
          <a:bevel/>
        </a:ln>
        <a:effectLst>
          <a:outerShdw sx="100000" sy="100000" kx="0" ky="0" algn="b" rotWithShape="0" blurRad="38100" dist="20000" dir="5400000">
            <a:srgbClr val="000000">
              <a:alpha val="38000"/>
            </a:srgbClr>
          </a:outerShdw>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